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1323" r:id="rId5"/>
    <p:sldId id="1311" r:id="rId6"/>
    <p:sldId id="1258" r:id="rId7"/>
    <p:sldId id="1394" r:id="rId8"/>
    <p:sldId id="1254" r:id="rId9"/>
    <p:sldId id="270" r:id="rId10"/>
    <p:sldId id="269" r:id="rId11"/>
    <p:sldId id="1396" r:id="rId12"/>
    <p:sldId id="284" r:id="rId13"/>
    <p:sldId id="1314" r:id="rId14"/>
    <p:sldId id="1315" r:id="rId15"/>
    <p:sldId id="1336" r:id="rId16"/>
    <p:sldId id="1334" r:id="rId17"/>
    <p:sldId id="1399" r:id="rId18"/>
    <p:sldId id="1400" r:id="rId19"/>
    <p:sldId id="1401" r:id="rId20"/>
    <p:sldId id="1383" r:id="rId21"/>
    <p:sldId id="1379" r:id="rId22"/>
    <p:sldId id="1402" r:id="rId23"/>
    <p:sldId id="1403" r:id="rId24"/>
    <p:sldId id="1404" r:id="rId25"/>
    <p:sldId id="1381" r:id="rId26"/>
    <p:sldId id="1388" r:id="rId27"/>
    <p:sldId id="1377" r:id="rId28"/>
    <p:sldId id="1335" r:id="rId29"/>
    <p:sldId id="1397" r:id="rId30"/>
    <p:sldId id="1398" r:id="rId31"/>
    <p:sldId id="1330" r:id="rId32"/>
    <p:sldId id="1321" r:id="rId33"/>
    <p:sldId id="1393" r:id="rId34"/>
    <p:sldId id="1326" r:id="rId35"/>
    <p:sldId id="1310" r:id="rId36"/>
    <p:sldId id="1322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99E8C7-FE73-8C7F-73EC-3D0BD3F07E05}" name="Jordan Paolini" initials="JP" userId="S::j.paolini@bcadvisory.fr::2301eb02-e692-4e24-9758-7ba8b3c060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79F"/>
    <a:srgbClr val="425F6C"/>
    <a:srgbClr val="818286"/>
    <a:srgbClr val="EDEDED"/>
    <a:srgbClr val="EF4A6B"/>
    <a:srgbClr val="384E46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2748" autoAdjust="0"/>
  </p:normalViewPr>
  <p:slideViewPr>
    <p:cSldViewPr snapToGrid="0">
      <p:cViewPr varScale="1">
        <p:scale>
          <a:sx n="76" d="100"/>
          <a:sy n="76" d="100"/>
        </p:scale>
        <p:origin x="1099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F6A42-8093-4F97-91E1-66A767893235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0DF7D-16AA-4A93-90D0-BD1F280FF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15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B3737-F555-CB48-AEAA-16835E988FF0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1935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5D8DD-A424-710A-44FC-E9F1A26C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099FBF-FFEA-56DA-A350-51D96873F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2FE77F-F325-C5FB-D040-226756912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1A832-01DE-5419-06D7-2A7B99BCC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32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80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77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935A2-8BC1-A298-8E0F-357029CE4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80F3C8-F368-D5B0-A6D9-0AB3FC1A8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3C3533-3818-D204-3786-433C2521C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3AC9C5-095E-CFFF-2CEE-0AE2BE730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760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A8746-31BB-FC98-1C4B-D543BC0F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DB9A9F-275A-DA30-69C4-AF7989B82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7F491D-EB8C-7A2D-59BD-5D58C1DA1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8B174B-3752-5A16-6E56-60158A7A3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171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1EF6-3F2F-181A-6C03-C91888F6C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161673-B324-9721-2209-693AFCE1A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F598ED-3D0E-9DF1-245E-E0A9166DF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7E04E0-745C-A52B-E431-429CD81B6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623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04A7-288D-9D4D-3384-074FEEAD0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BA02A0-285E-51E0-9D41-809AB998C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F04A4A-F042-ACB9-2331-10D32CD86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EC56C5-B3EB-85DD-4D0B-46F2E88FF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50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5D8DD-A424-710A-44FC-E9F1A26C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099FBF-FFEA-56DA-A350-51D96873F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2FE77F-F325-C5FB-D040-226756912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1A832-01DE-5419-06D7-2A7B99BCC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DF7D-16AA-4A93-90D0-BD1F280FF79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32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26B38-6EEB-A853-6607-252BA6F2C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B5A692-8AA6-8769-4D5E-DE859C137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E87BC3-04CD-1A89-634B-8EA31A98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790E4C-E4AB-3528-B323-D1214072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9237A-FF41-2B11-F59F-33B3695E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23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2A5A3-79F8-A4A4-2C58-0960CBCC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7B10DD-7708-FDEF-DEAF-CF7E1DF9A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566152-5F7C-8E72-1BFC-67403A79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A24C7B-DA70-7697-699D-FEA31039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D01688-023A-C1D9-FD9F-9E35E3BC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73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CCD02DA-ED6B-78D9-4F7F-640A3495B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A81AF6-A70F-1BA5-81D6-A7FDCB55F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34634D-FCB7-DA6A-3D90-05702E5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57A7A6-001B-7DAC-E332-A1DF77EF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02FF9B-9CDD-40A1-0886-D06BC4C4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9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C01F1-0122-6868-15B3-8262A33A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64F406-528D-7243-74F8-76AB5B71D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927BB0-5584-CF78-E13D-9CA7D2D2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371C1D-9021-FA2A-668B-38D9E6B6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AFB4A4-3A5C-9F41-1A8F-4B300469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86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A7E424-1980-9ECA-9715-ADE26C61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904F9A-BDAF-5DF7-941A-0D2A8E009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E2BCD0-4EFE-A408-AA59-8CDA1893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5813B9-ECE9-827C-1D13-CC51BA9E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2FDEC6-4ED5-F7C2-03B5-5998854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70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1E0F7-E220-F27D-2360-B48B748E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01C24C-AF02-3283-0B7B-1F9280554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235D1-E9F2-18FF-12EA-B8CE63151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B569E7-A014-E089-5F26-457EB9A7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8EA2A2-44AF-CA74-7213-66710909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08D190-AE83-44F6-D258-3F1DF5E9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62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C3213-5A5D-1FF7-9F76-5CBFCB13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1652D4-7018-7D21-45D7-3E33103D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4589B2-0CF8-40E1-79F4-1549C80AD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E20AB0-92D3-0ECF-33FF-52ADAAEE3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1E75BA-D8C5-DB12-5A1A-0F8BEB626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1F2802-A73D-1344-8D92-E0AAF9F7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28CF16-29DA-9D10-32A8-172EB979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E00B7EC-3184-3E20-9405-46EB5B40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9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BB113-2A86-9287-14E2-DECEE8E3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43DA87-5439-4A15-AD5F-50B3EB9C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BB8207-0A64-F3B0-5DE6-F58C7DEE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B0E440-72D4-9B09-9C9E-FA2BE6E1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4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16579E-284F-F8EB-FF2E-E3029D04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3DEF7F-C487-DE2E-9986-76EDE434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4B53C3-4320-0958-0AD7-BE98FB21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28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56E3A-1D0C-93D1-9101-AFB65D3E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A13DD6-8117-6B30-F7B0-58964171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6BDCCB-B267-5EF4-A72C-E6C41DC4E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687E19-30C4-A77D-81ED-8DC71092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446B92-7676-1A4C-919F-89390491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D01FBB-9E2A-F8B4-7D16-33FEEE3B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8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887B7-322C-0F75-810D-F4795386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DA6021-65D4-0520-ABFD-1CD27295B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FA157D-8C11-9C84-DBEE-0E2FCDEE4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9BCC02-AB54-D21A-9146-CBEA1510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092F7-163C-E89C-1870-85CFE2A8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7090F7-3615-6E37-8A46-0520017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26991A-761C-0EF7-FC0C-BCB21437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CAFA42-15F5-7C13-D1A3-2C7D97908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A64E20-A94F-F539-0D4B-30DCAC2C8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7A601-5058-450B-A5D5-8123D76DF6D7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F0DD4-6569-20DE-2A2E-58233630C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65A461-05BD-E696-66D7-F5D31F99F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6B4A-194B-4370-923D-B3AB9BC2C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89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9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hyperlink" Target="https://www.youtube.com/watch?v=Kd7zGkE0v1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acteurs-de-la-french-care_%C3%A0-loccasion-de-santexpo-les-acteurs-de-activity-7330865356481163264-HVVx?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hyperlink" Target="https://www.linkedin.com/posts/acteurs-de-la-french-care_lafrenchcare-activity-7340626828887244800-89qr?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7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teursdelafrenchcare.fr/sante-mentale-au-travail-un-enjeu-majeur-pour-34-millions-dactifs-un-cout-de-pres-de-25-milliards-deuros-par-an-etude-acteurs-de-la-french-care-mgen-menee-par-le-cabinet/" TargetMode="External"/><Relationship Id="rId7" Type="http://schemas.openxmlformats.org/officeDocument/2006/relationships/image" Target="../media/image7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s://acteursdelafrenchcare.fr/wp-content/uploads/2025/06/Charte-RH-des-Acteurs-de-la-French-Care-Mai-2025.pdf" TargetMode="External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47.emf"/><Relationship Id="rId4" Type="http://schemas.openxmlformats.org/officeDocument/2006/relationships/hyperlink" Target="https://acteursdelafrenchcare.fr/wp-content/uploads/2025/06/Charte-RSE-des-Acteurs-de-la-French-Care-Mai-2025.pdf" TargetMode="External"/><Relationship Id="rId9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cteursdelafrenchcare.fr/les-acteurs-de-la-french-care-adoptent-les-chartes-rse-et-rh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8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hyperlink" Target="https://www.linkedin.com/feed/update/urn:li:activity:740121257523499417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s://www.linkedin.com/company/80219075/admin/page-posts/published/?share=tru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kiwee-care/" TargetMode="External"/><Relationship Id="rId3" Type="http://schemas.openxmlformats.org/officeDocument/2006/relationships/image" Target="../media/image47.emf"/><Relationship Id="rId7" Type="http://schemas.openxmlformats.org/officeDocument/2006/relationships/hyperlink" Target="https://www.linkedin.com/company/elsan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assistance-projet-patrimoine-sant%C3%A9/" TargetMode="External"/><Relationship Id="rId11" Type="http://schemas.openxmlformats.org/officeDocument/2006/relationships/image" Target="../media/image88.jpeg"/><Relationship Id="rId5" Type="http://schemas.openxmlformats.org/officeDocument/2006/relationships/hyperlink" Target="https://www.linkedin.com/company/aialifedesigners/" TargetMode="External"/><Relationship Id="rId10" Type="http://schemas.openxmlformats.org/officeDocument/2006/relationships/image" Target="../media/image87.jpeg"/><Relationship Id="rId4" Type="http://schemas.openxmlformats.org/officeDocument/2006/relationships/hyperlink" Target="https://www.linkedin.com/feed/" TargetMode="External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hperformances.fr/conseil-rh/formation/code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acteursdelafrenchcare.fr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4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1.emf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em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31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9EDB69-AAFB-5DFD-42DA-ED91A0826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B6742D7-2F5B-A80E-CDE7-D0203061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994" y="1516121"/>
            <a:ext cx="6176865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811C8D-B5D2-A134-E2CA-E04B8D404790}"/>
              </a:ext>
            </a:extLst>
          </p:cNvPr>
          <p:cNvSpPr txBox="1"/>
          <p:nvPr/>
        </p:nvSpPr>
        <p:spPr>
          <a:xfrm>
            <a:off x="4365959" y="3370059"/>
            <a:ext cx="6373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Rejoignez</a:t>
            </a:r>
            <a:r>
              <a:rPr lang="fr-FR" sz="4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40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l’association</a:t>
            </a:r>
            <a:r>
              <a:rPr lang="fr-FR" sz="4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br>
              <a:rPr lang="fr-FR" sz="40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4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au service des écosystèmes de 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5F4B30-DB6E-621B-362D-C14682D3E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55" y="925182"/>
            <a:ext cx="6156474" cy="29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>
            <a:alpha val="4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25F15-BD7E-3787-961B-A3533104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">
            <a:extLst>
              <a:ext uri="{FF2B5EF4-FFF2-40B4-BE49-F238E27FC236}">
                <a16:creationId xmlns:a16="http://schemas.microsoft.com/office/drawing/2014/main" id="{9023F5ED-6F26-D0D5-C40A-DEB5697C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325" y="1013011"/>
            <a:ext cx="7639395" cy="1325563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NOUS ANIMONS UN ESPACE D’ÉCHANGE UNIQUE </a:t>
            </a:r>
            <a:b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</a:br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ENTRE ACTEURS PUBLICS ET PRIVÉS DE LA SANTÉ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18CC5E-42B0-5AA7-FA60-A314193077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816" y="0"/>
            <a:ext cx="2748280" cy="13189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66F5A9-529B-9695-6BBE-068D7D9154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294" y="2446779"/>
            <a:ext cx="4144298" cy="30859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5F21E3-8920-FEDC-2026-EA5F98AB3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480" y="2445603"/>
            <a:ext cx="5893070" cy="30871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D57871-EE22-E046-4747-3892F2D41C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297" y="2445603"/>
            <a:ext cx="2315327" cy="30871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4D017F-ECF6-4521-E3B7-B7F63FF42B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3131" y="4867927"/>
            <a:ext cx="695151" cy="77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87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>
            <a:alpha val="4510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047C2-F9AB-9647-9B44-0BAAFBE7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1FA03B2-8836-A49B-DFED-1D88261F32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816" y="0"/>
            <a:ext cx="2748280" cy="13189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08B8E5-0EE2-4762-7B6D-48CDE49F77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297" y="2445603"/>
            <a:ext cx="2315327" cy="3087101"/>
          </a:xfrm>
          <a:prstGeom prst="rect">
            <a:avLst/>
          </a:prstGeom>
        </p:spPr>
      </p:pic>
      <p:pic>
        <p:nvPicPr>
          <p:cNvPr id="3" name="Image 2" descr="Une image contenant habits, chaussures, personne, Pantalons&#10;&#10;Description générée automatiquement">
            <a:extLst>
              <a:ext uri="{FF2B5EF4-FFF2-40B4-BE49-F238E27FC236}">
                <a16:creationId xmlns:a16="http://schemas.microsoft.com/office/drawing/2014/main" id="{E52E3EB7-5208-36A5-3365-0B91DEEC2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rot="5400000">
            <a:off x="8385609" y="1247860"/>
            <a:ext cx="3087100" cy="5482593"/>
          </a:xfrm>
          <a:prstGeom prst="rect">
            <a:avLst/>
          </a:prstGeom>
        </p:spPr>
      </p:pic>
      <p:pic>
        <p:nvPicPr>
          <p:cNvPr id="5" name="Image 4" descr="Une image contenant homme, habits, costume, personne&#10;&#10;Description générée automatiquement">
            <a:extLst>
              <a:ext uri="{FF2B5EF4-FFF2-40B4-BE49-F238E27FC236}">
                <a16:creationId xmlns:a16="http://schemas.microsoft.com/office/drawing/2014/main" id="{34C9BE8C-1DF5-A6AB-5C01-82345597FF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069" y="2445602"/>
            <a:ext cx="3358475" cy="31021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B19B5F-7F2E-D433-0B4F-84D9F3D31D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28" y="2445602"/>
            <a:ext cx="4078013" cy="310183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4AA1C2-C703-43C2-1E79-DAB529373DC7}"/>
              </a:ext>
            </a:extLst>
          </p:cNvPr>
          <p:cNvSpPr txBox="1">
            <a:spLocks/>
          </p:cNvSpPr>
          <p:nvPr/>
        </p:nvSpPr>
        <p:spPr>
          <a:xfrm>
            <a:off x="2953406" y="993481"/>
            <a:ext cx="5432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NOUS PORTONS NOS VALEURS </a:t>
            </a:r>
          </a:p>
          <a:p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AUPRÈS DES POUVOIRS PUBLICS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62B965-D328-379A-D60A-3A73883F5E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8255" y="1224614"/>
            <a:ext cx="695151" cy="77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24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4677E1-0890-9573-D7B6-8208F3B3E9E1}"/>
              </a:ext>
            </a:extLst>
          </p:cNvPr>
          <p:cNvSpPr/>
          <p:nvPr/>
        </p:nvSpPr>
        <p:spPr>
          <a:xfrm>
            <a:off x="6095878" y="1"/>
            <a:ext cx="6096001" cy="69315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E0946-0AB7-8368-9C46-D57D2133C8CD}"/>
              </a:ext>
            </a:extLst>
          </p:cNvPr>
          <p:cNvSpPr/>
          <p:nvPr/>
        </p:nvSpPr>
        <p:spPr>
          <a:xfrm>
            <a:off x="-1" y="-1"/>
            <a:ext cx="6096001" cy="6858001"/>
          </a:xfrm>
          <a:prstGeom prst="rect">
            <a:avLst/>
          </a:prstGeom>
          <a:solidFill>
            <a:srgbClr val="4DB79F">
              <a:alpha val="487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45AB0-890B-7AE0-389C-7474A788F202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C75D46C-0962-51DE-D560-BCE253A02256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99547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Barlow Condensed SemiBold" pitchFamily="2" charset="77"/>
              </a:rPr>
              <a:t>NOUER DES PARTENARIATS POUR RENFORCER LES SYNERGIES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2FD527-BD6C-AB8B-C3D2-49979680F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C49837D-E0E6-F365-1935-B75B6F394A91}"/>
              </a:ext>
            </a:extLst>
          </p:cNvPr>
          <p:cNvSpPr txBox="1"/>
          <p:nvPr/>
        </p:nvSpPr>
        <p:spPr>
          <a:xfrm>
            <a:off x="435447" y="1633755"/>
            <a:ext cx="567157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Un partenariat fondateur avec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Bpifrance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pour initier et animer le mouvement </a:t>
            </a:r>
            <a:r>
              <a:rPr lang="fr-FR" sz="1600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French Care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</a:t>
            </a: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L’association a signé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5 partenariats stratégiques avec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: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L’</a:t>
            </a:r>
            <a:r>
              <a:rPr lang="fr-FR" sz="1600" b="1" i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Agence</a:t>
            </a:r>
            <a:r>
              <a:rPr lang="fr-FR" sz="16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600" b="1" i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de l’Innovation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en Santé 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Care en Pays de la Loire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Conférence des Directeurs Généraux de CHRU 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Enosis Santé </a:t>
            </a:r>
          </a:p>
          <a:p>
            <a:pPr marL="800080" lvl="1" indent="-342891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La Fédération Hospitalière de France.</a:t>
            </a: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D'autres partenariats sont en cours de finalisation.</a:t>
            </a:r>
          </a:p>
          <a:p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07F2325C-16ED-27D5-B7EF-72DB08A386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255" y="1639615"/>
            <a:ext cx="4433367" cy="24068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89012A-B33C-14E9-0639-315814C92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96515" y="4380634"/>
            <a:ext cx="2149927" cy="16124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E6C781-3AD7-F1BB-3ACF-F2EB7E004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0951" y="5098019"/>
            <a:ext cx="2389976" cy="21261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B5873A-3FF4-D724-CC8C-2C26F01CD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139" y="3764785"/>
            <a:ext cx="2167720" cy="16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7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CA521-EDD6-415C-D76D-C3508296C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034FCB-ADE4-8075-7C9A-69FD8A12FD28}"/>
              </a:ext>
            </a:extLst>
          </p:cNvPr>
          <p:cNvSpPr/>
          <p:nvPr/>
        </p:nvSpPr>
        <p:spPr>
          <a:xfrm>
            <a:off x="6095878" y="1"/>
            <a:ext cx="6096001" cy="69315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E959A2-33BD-29ED-B779-8AFF7B2F086A}"/>
              </a:ext>
            </a:extLst>
          </p:cNvPr>
          <p:cNvSpPr/>
          <p:nvPr/>
        </p:nvSpPr>
        <p:spPr>
          <a:xfrm>
            <a:off x="0" y="238005"/>
            <a:ext cx="6096001" cy="6858001"/>
          </a:xfrm>
          <a:prstGeom prst="rect">
            <a:avLst/>
          </a:prstGeom>
          <a:solidFill>
            <a:srgbClr val="4DB79F">
              <a:alpha val="487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B8DEB-A38B-E1F0-1735-E71CA350D90E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C45C60D-0152-41C3-3816-6A1A6639F9E5}"/>
              </a:ext>
            </a:extLst>
          </p:cNvPr>
          <p:cNvSpPr txBox="1">
            <a:spLocks/>
          </p:cNvSpPr>
          <p:nvPr/>
        </p:nvSpPr>
        <p:spPr>
          <a:xfrm>
            <a:off x="435449" y="2"/>
            <a:ext cx="9107945" cy="10238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Barlow Condensed SemiBold" pitchFamily="2" charset="77"/>
              </a:rPr>
              <a:t>UN LANCEMENT RÉUSSI DU PROGRAMME </a:t>
            </a:r>
            <a:br>
              <a:rPr lang="fr-FR" sz="36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600" b="1" dirty="0">
                <a:solidFill>
                  <a:schemeClr val="bg1"/>
                </a:solidFill>
                <a:latin typeface="Barlow Condensed SemiBold" pitchFamily="2" charset="77"/>
              </a:rPr>
              <a:t>NEXT GEN LEADERS EN SANTÉ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6F2A2A-C7B3-1C8B-AD2C-614CFDEDF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2A6071CC-45B6-D130-C55A-2A6A2B9163F4}"/>
              </a:ext>
            </a:extLst>
          </p:cNvPr>
          <p:cNvSpPr txBox="1"/>
          <p:nvPr/>
        </p:nvSpPr>
        <p:spPr>
          <a:xfrm>
            <a:off x="252421" y="1556454"/>
            <a:ext cx="5671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Lancement de la 1</a:t>
            </a:r>
            <a:r>
              <a:rPr lang="fr-FR" sz="1600" b="1" baseline="30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ère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promotion de Next </a:t>
            </a:r>
            <a:r>
              <a:rPr lang="fr-FR" sz="16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Gen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Leaders </a:t>
            </a:r>
            <a:b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en santé, en partenariat avec </a:t>
            </a:r>
            <a:r>
              <a:rPr lang="fr-FR" sz="1600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Le Figaro</a:t>
            </a: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10 lauréats de moins de 45 ans dans 5 catégories </a:t>
            </a:r>
          </a:p>
          <a:p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(1 femme / 1 homme)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BioTech</a:t>
            </a:r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MedTech</a:t>
            </a:r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Numérique en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Recherche académique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Système de Santé</a:t>
            </a: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600" b="0" i="0" dirty="0">
                <a:solidFill>
                  <a:srgbClr val="425F6C"/>
                </a:solidFill>
                <a:effectLst/>
                <a:latin typeface="Helvetica" pitchFamily="2" charset="0"/>
              </a:rPr>
              <a:t>Le programme identifie et promeut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les jeunes leaders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en santé qui porteront les innovations de demain. </a:t>
            </a: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La 2</a:t>
            </a:r>
            <a:r>
              <a:rPr lang="fr-FR" sz="1600" b="1" baseline="30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édition est actuellement en préparation.</a:t>
            </a:r>
          </a:p>
          <a:p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9AFC78-EC37-97BB-6E0C-C60B568ED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786" y="1327198"/>
            <a:ext cx="3773767" cy="28303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4DE1DC5-6832-6F81-0781-C592A28A24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787" y="4255010"/>
            <a:ext cx="3902581" cy="26029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807672-8E05-AC1C-4D93-64A3B725A2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274" y="2789208"/>
            <a:ext cx="2685719" cy="20142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63224B-2A2A-1351-4F16-78803E4F7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794" y="4865955"/>
            <a:ext cx="172278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84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AEF9C-4C14-51A7-03D4-89AB571B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174E31-C05B-A114-D407-3DBF69D1936C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E8CDC0F-65AB-86FA-8562-60664BE6FB1A}"/>
              </a:ext>
            </a:extLst>
          </p:cNvPr>
          <p:cNvSpPr txBox="1">
            <a:spLocks/>
          </p:cNvSpPr>
          <p:nvPr/>
        </p:nvSpPr>
        <p:spPr>
          <a:xfrm>
            <a:off x="435449" y="157898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RETOUR SUR UNE MOBILISATION EXCEPTIONNELLE </a:t>
            </a:r>
            <a:b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LORS DE SANTEXPO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8696EB-2580-E030-B3A9-571D92A20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6614130F-41EE-B67F-FD6F-BD76A1DBE4F4}"/>
              </a:ext>
            </a:extLst>
          </p:cNvPr>
          <p:cNvSpPr txBox="1"/>
          <p:nvPr/>
        </p:nvSpPr>
        <p:spPr>
          <a:xfrm>
            <a:off x="299290" y="2116145"/>
            <a:ext cx="106927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🚀 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Stand La French Care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au cœur du salon </a:t>
            </a:r>
          </a:p>
          <a:p>
            <a:pPr lvl="1"/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🎤 Plus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 40 prises de parole d’adhérents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des Acteurs de la French Care </a:t>
            </a:r>
          </a:p>
          <a:p>
            <a:pPr lvl="1"/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🤝 Signature de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deux partenariats stratégiques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avec la 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3" tooltip="https://www.linkedin.com/posts/acteurs-de-la-french-care_%C3%A0-loccasion-de-santexpo-les-acteurs-de-activity-7330865356481163264-HVVx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Fédération hospitalière de France (FHF)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 et 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 tooltip="https://www.linkedin.com/posts/acteurs-de-la-french-care_lafrenchcare-activity-7340626828887244800-89qr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 en Pays de la Loire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 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🍸Une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soirée La French Care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conviviale qui a rassemblé plus de 130 personnes ;</a:t>
            </a:r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◽ Un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moment privilégié autour de lauréats Next Gen Leaders en Santé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:</a:t>
            </a:r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Charlotte Cardin-</a:t>
            </a:r>
            <a:r>
              <a:rPr lang="fr-FR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Taillia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pour la catégorie Système de Santé et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Jean-Emmanuel Bibault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pour la   catégorie Recherche Académique</a:t>
            </a: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309B48-974A-D04B-3725-31B232761D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9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7B807-1B03-66B1-581F-D767B810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75A4FB-F9FA-BF7C-8126-0F809B01A67A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C96DDC1-FFDD-01BE-D4A2-CFBE58D807E7}"/>
              </a:ext>
            </a:extLst>
          </p:cNvPr>
          <p:cNvSpPr txBox="1">
            <a:spLocks/>
          </p:cNvSpPr>
          <p:nvPr/>
        </p:nvSpPr>
        <p:spPr>
          <a:xfrm>
            <a:off x="435449" y="157898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FORTE PRÉSENCE DES ACTEURS DE LA FRENCH CARE</a:t>
            </a:r>
            <a:b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LORS DU RASSEMBLEMENT BUSINESS BIG (Bpifrance)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CB4B4B-08B1-FE96-0419-B8227D515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C5231452-FDB2-9E70-A7BA-CDE60DFAA370}"/>
              </a:ext>
            </a:extLst>
          </p:cNvPr>
          <p:cNvSpPr txBox="1"/>
          <p:nvPr/>
        </p:nvSpPr>
        <p:spPr>
          <a:xfrm>
            <a:off x="-11019" y="1500592"/>
            <a:ext cx="1194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Pour porter la voix des Acteurs de La French Care, nous étions une nouvelle fois présents dans la bulle #LaFrenchCare de Big à Bercy. 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BBBA46-0C45-7CC5-18E4-5CE18B41F3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521953-49A1-3F00-E2B1-D58A90E6C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9" y="2733157"/>
            <a:ext cx="3633612" cy="27252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4DACAE-F715-E07B-51D6-000B0C8B8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370" y="4195140"/>
            <a:ext cx="2218481" cy="16638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95DFF2-FD34-42EB-CD90-3EA3D7050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25" y="2422987"/>
            <a:ext cx="4708231" cy="34360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574CF2-AF66-B1C0-5974-CB7DA59A1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370" y="2431901"/>
            <a:ext cx="2218481" cy="1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FBD46-CF92-B59A-E796-FC40372B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AFBA95-F0C2-1C89-5A32-C6D4676A52BF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AE2C70F-B7C1-02B4-08D0-59BB548129AD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A3C293-F2DA-D339-208A-B778E51EB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83332E6-3146-BAB4-0404-0000EDEB03FD}"/>
              </a:ext>
            </a:extLst>
          </p:cNvPr>
          <p:cNvSpPr txBox="1"/>
          <p:nvPr/>
        </p:nvSpPr>
        <p:spPr>
          <a:xfrm>
            <a:off x="435449" y="1347058"/>
            <a:ext cx="1129443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Publication de l’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3"/>
              </a:rPr>
              <a:t>étude sur la Santé mentale des actifs Acteurs de la French Care – MGEN, </a:t>
            </a:r>
            <a:b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3"/>
              </a:rPr>
            </a:b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3"/>
              </a:rPr>
              <a:t>avec le Cabinet Asterès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 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Présentation de l’étude à PariSanté Campus :</a:t>
            </a:r>
          </a:p>
          <a:p>
            <a:pPr lvl="1"/>
            <a:r>
              <a:rPr lang="fr-FR" sz="1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Principaux enseignements de l’étude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afin de mieux mesurer l’ampleur de cet enjeu sanitaire, économique et social de premier plan</a:t>
            </a:r>
          </a:p>
          <a:p>
            <a:pPr lvl="2"/>
            <a:endParaRPr lang="fr-FR" sz="10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Formulation de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10 recommandations</a:t>
            </a:r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2"/>
            <a:endParaRPr lang="fr-FR" sz="10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Débats autour d’un panel d’experts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du monde de la santé, acteurs de terrain, entrepreneurs et chercheurs.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716A8A-EA4B-25FE-3E95-27979F939E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9F7C39-B329-3C92-AE52-EA0F652B0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61" y="4706038"/>
            <a:ext cx="2707235" cy="2030427"/>
          </a:xfrm>
          <a:prstGeom prst="rect">
            <a:avLst/>
          </a:prstGeom>
        </p:spPr>
      </p:pic>
      <p:pic>
        <p:nvPicPr>
          <p:cNvPr id="5" name="Image 4" descr="Une image contenant habits, homme, personne, femme&#10;&#10;Le contenu généré par l’IA peut être incorrect.">
            <a:extLst>
              <a:ext uri="{FF2B5EF4-FFF2-40B4-BE49-F238E27FC236}">
                <a16:creationId xmlns:a16="http://schemas.microsoft.com/office/drawing/2014/main" id="{6A3A2067-30E0-5A5F-60CA-F1D745CB6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8" y="4706038"/>
            <a:ext cx="2707236" cy="2030427"/>
          </a:xfrm>
          <a:prstGeom prst="rect">
            <a:avLst/>
          </a:prstGeom>
        </p:spPr>
      </p:pic>
      <p:pic>
        <p:nvPicPr>
          <p:cNvPr id="14" name="Image 13" descr="Une image contenant habits, homme, Visage humain, femme&#10;&#10;Le contenu généré par l’IA peut être incorrect.">
            <a:extLst>
              <a:ext uri="{FF2B5EF4-FFF2-40B4-BE49-F238E27FC236}">
                <a16:creationId xmlns:a16="http://schemas.microsoft.com/office/drawing/2014/main" id="{EE39387E-6DC7-ECBB-A703-49B20EC85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17" y="4706037"/>
            <a:ext cx="2707237" cy="20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7D17-A966-9B95-82CA-91A513580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05BB33-A0AB-1863-70D9-5653844F3AF8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12A0037-BCAF-8FFE-8522-328FD1B4A061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B0EC7D-10E5-BD90-5796-A4657DF1E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E03539E2-D086-B3DE-AD7F-3382E15E6143}"/>
              </a:ext>
            </a:extLst>
          </p:cNvPr>
          <p:cNvSpPr txBox="1"/>
          <p:nvPr/>
        </p:nvSpPr>
        <p:spPr>
          <a:xfrm>
            <a:off x="-11019" y="1344868"/>
            <a:ext cx="1083029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Animation de nos commissions thématiques :</a:t>
            </a:r>
          </a:p>
          <a:p>
            <a:pPr marL="1257269" lvl="2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E-santé</a:t>
            </a:r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1257269" lvl="2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Prévention</a:t>
            </a:r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1257269" lvl="2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RH &amp; Formations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(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3"/>
              </a:rPr>
              <a:t>Adoption d’une Charte RH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</a:t>
            </a:r>
          </a:p>
          <a:p>
            <a:pPr marL="1257269" lvl="2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RSE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/>
              </a:rPr>
              <a:t>Adoption d’une Charte RSE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</a:t>
            </a:r>
          </a:p>
          <a:p>
            <a:pPr marL="1257269" lvl="2" indent="-342891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+ 1 webinaire </a:t>
            </a:r>
            <a:r>
              <a:rPr lang="fr-FR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One </a:t>
            </a:r>
            <a:r>
              <a:rPr lang="fr-FR" b="1" i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Health</a:t>
            </a:r>
            <a:endParaRPr lang="fr-FR" b="1" i="1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1257269" lvl="2" indent="-342891">
              <a:buFont typeface="Arial" panose="020B0604020202020204" pitchFamily="34" charset="0"/>
              <a:buChar char="•"/>
            </a:pPr>
            <a:endParaRPr lang="fr-FR" b="1" i="1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marL="457178" lvl="1"/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Création d’un </a:t>
            </a:r>
            <a:r>
              <a:rPr lang="fr-FR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Référent innovation des AFC </a:t>
            </a:r>
            <a:br>
              <a:rPr lang="fr-FR" b="1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(participation de Matthieu </a:t>
            </a:r>
            <a:r>
              <a:rPr lang="fr-FR" sz="14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Mallédant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au CHU </a:t>
            </a:r>
            <a:r>
              <a:rPr lang="fr-FR" sz="14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HealthTech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Connexion Day)</a:t>
            </a:r>
          </a:p>
          <a:p>
            <a:pPr marL="1257269" lvl="2" indent="-342891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DBC38D-0DD9-472F-97B8-B4A129AA6A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D174C4-A4DB-46B1-228E-39DEFB493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1" y="4023132"/>
            <a:ext cx="3374221" cy="25306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87A169-1F0A-668D-5F8B-013B2B723AE3}"/>
              </a:ext>
            </a:extLst>
          </p:cNvPr>
          <p:cNvSpPr txBox="1"/>
          <p:nvPr/>
        </p:nvSpPr>
        <p:spPr>
          <a:xfrm>
            <a:off x="3920112" y="4503847"/>
            <a:ext cx="232337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Présentation de la Charte RSE sur le stand de Bpifrance </a:t>
            </a: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Salon </a:t>
            </a:r>
            <a:r>
              <a:rPr lang="fr-FR" sz="1100" i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Produrable</a:t>
            </a: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– </a:t>
            </a:r>
            <a:b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9 octobre 2025. </a:t>
            </a:r>
          </a:p>
          <a:p>
            <a:b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Par </a:t>
            </a:r>
            <a:r>
              <a:rPr lang="fr-FR" sz="14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EFS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4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Kiwee.care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4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Hoppen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4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Praemia</a:t>
            </a:r>
            <a:r>
              <a:rPr lang="fr-FR" sz="14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4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Reim</a:t>
            </a:r>
            <a:r>
              <a:rPr lang="fr-FR" sz="14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France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9A4F00-3075-7E19-C30E-6F9821AAC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957" y="3997645"/>
            <a:ext cx="3374222" cy="25306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D9C4880-4F5B-47BC-6131-F90639D9EC66}"/>
              </a:ext>
            </a:extLst>
          </p:cNvPr>
          <p:cNvSpPr txBox="1"/>
          <p:nvPr/>
        </p:nvSpPr>
        <p:spPr>
          <a:xfrm>
            <a:off x="9742179" y="4588670"/>
            <a:ext cx="2484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Présentation de la Charte RH - </a:t>
            </a: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Salon </a:t>
            </a:r>
            <a:r>
              <a:rPr lang="fr-FR" sz="1100" i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Produrable</a:t>
            </a: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– </a:t>
            </a:r>
            <a:b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100" i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9 septembre 2025.</a:t>
            </a:r>
          </a:p>
          <a:p>
            <a:endParaRPr lang="fr-FR" sz="1100" i="1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Par </a:t>
            </a:r>
            <a:r>
              <a:rPr lang="fr-FR" sz="14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Hublo</a:t>
            </a:r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26A89D-B7EF-88AC-50C7-9057358E8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323" y="2236449"/>
            <a:ext cx="2670047" cy="20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F3AFD-E27C-EB08-F15C-0BA92BD82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08D501-F82F-732C-F225-67DB45CEE488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DF464A0-6A61-61D0-7DCC-17E0ACC3AD6A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519620-B7C3-885E-0BC6-46C7257114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28DE04-B580-0254-0EB2-36655BC982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59F62991-8F37-01D8-4189-3EB2B8C0F2BC}"/>
              </a:ext>
            </a:extLst>
          </p:cNvPr>
          <p:cNvSpPr txBox="1"/>
          <p:nvPr/>
        </p:nvSpPr>
        <p:spPr>
          <a:xfrm>
            <a:off x="13636" y="1328025"/>
            <a:ext cx="95297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Zoom sur les 2 chartes incitatives sur la RSE et les RH adoptées par les Acteurs de la French Care</a:t>
            </a: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Charte RSE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Œuvrer au bien-être et à la santé pour tous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Réduire les inégalités et promouvoir l’égalité des chances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Lutter contre le changement climatique. Produire et consommer de manière responsable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Renforcer la coopération et les partenariats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Charte RH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Valorisation des parcours et du développement des compétences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Egalité des chances tout au long de la carrière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Prévention, en particulier la santé mentale au travail</a:t>
            </a: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/>
              </a:rPr>
              <a:t>En savoir plus</a:t>
            </a:r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48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AAB4-979F-F849-41B7-7ADAA9F4D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438D0A-3621-0C87-F354-2C6E979D3E6F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BC76C58-C6B0-9A91-7CD0-47F411E3AD31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15F0AC-BB8E-4738-1679-E46EC39A1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F8B76D-F670-575C-2B69-F3A4962353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1CE182B1-C815-A951-61A2-12509FA4D1A6}"/>
              </a:ext>
            </a:extLst>
          </p:cNvPr>
          <p:cNvSpPr txBox="1"/>
          <p:nvPr/>
        </p:nvSpPr>
        <p:spPr>
          <a:xfrm>
            <a:off x="127323" y="1498768"/>
            <a:ext cx="84375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Colloque « Prendre en main sa santé grâce au déploiement </a:t>
            </a:r>
            <a:b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 solutions numériques innovantes »</a:t>
            </a:r>
          </a:p>
          <a:p>
            <a:pPr lvl="2"/>
            <a:endParaRPr lang="fr-FR" sz="13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/>
              </a:rPr>
              <a:t>3 temps forts ont marqué la matinée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animée par Olivier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Chabanon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(La French Care) et Dorothée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Moisy-Gouarin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(Elsan)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La 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keynote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de Marguerite Cazeneuve (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CNAM), et les mots d’introduction de 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Jean-Urbain 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Hubeau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(Doctolib), et 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d’Antoine 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Tesnière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(Acteurs de La French Care)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La 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mise en avant des innovations numériques 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au service de l’accès aux soins et de l’autonomisation des patients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L’échange autour du cadre à construire à horizon 2030 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sur le partage des données de santé, de l’Intelligence Artificielle et de la prévention personnalisée.</a:t>
            </a:r>
          </a:p>
          <a:p>
            <a:pPr lvl="1"/>
            <a:endParaRPr lang="fr-FR" sz="13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3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Avec les interventions de : Jean-Emmanuel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Bibault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MD, PhD (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jaide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 Mathilde Chevalier-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Pruvo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Withings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Corinne Collignon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Haute Autorité de Santé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Elodie Chapel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France Biotech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</a:t>
            </a:r>
            <a:b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Hela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Ghariani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DNS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Pierre-Antoine Gourraud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CHU de Nantes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Mathilde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Jaïs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Doctolib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</a:t>
            </a:r>
            <a:b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Arnaud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Houette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Extens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e-santé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Yann-Maël Le Douarin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DGOS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Julie Salomon (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Qare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</a:t>
            </a:r>
            <a:b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Alexis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Vervialle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AP-HP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Marion </a:t>
            </a:r>
            <a:r>
              <a:rPr lang="fr-FR" sz="13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Zunz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3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Resilience</a:t>
            </a:r>
            <a:r>
              <a:rPr lang="fr-FR" sz="13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Care</a:t>
            </a: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).</a:t>
            </a:r>
          </a:p>
          <a:p>
            <a:pPr lvl="1"/>
            <a:endParaRPr lang="fr-FR" sz="13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3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À venir : Note de position des AFC sur le déploiement des solutions numériques innovantes, </a:t>
            </a:r>
            <a:b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3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déjà soumise aux membres de notre commission e-santé, transmise pour avis avec le PV de l’AGE.</a:t>
            </a: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1B5EAC-199D-5F2A-66B0-0A18A5E41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880" y="2301995"/>
            <a:ext cx="3238500" cy="431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778E60-9EBF-F92C-8FEE-989BC16BC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72" y="1318491"/>
            <a:ext cx="2067237" cy="15504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0FEFB3E-F5FA-D74D-62ED-A13BA00D2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751" y="5521696"/>
            <a:ext cx="1781739" cy="13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1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DB8AD-2EF8-C0C3-E119-D712C7C79961}"/>
              </a:ext>
            </a:extLst>
          </p:cNvPr>
          <p:cNvSpPr/>
          <p:nvPr/>
        </p:nvSpPr>
        <p:spPr>
          <a:xfrm>
            <a:off x="-1" y="-1"/>
            <a:ext cx="6096001" cy="6858001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B199B37-8152-DDB7-4099-0569DEEC1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8" y="1516664"/>
            <a:ext cx="4293140" cy="20603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72A5DFD-8FB5-397E-799D-501BD920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66" y="3294434"/>
            <a:ext cx="5028265" cy="2060386"/>
          </a:xfrm>
        </p:spPr>
        <p:txBody>
          <a:bodyPr anchor="t"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L’association qui fédère </a:t>
            </a:r>
            <a:br>
              <a:rPr lang="fr-FR" sz="36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36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les acteurs de la santé </a:t>
            </a:r>
            <a:br>
              <a:rPr lang="fr-FR" sz="36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36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les plus engagés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7FBCA9-0051-8BAF-1138-820BB88CCD9B}"/>
              </a:ext>
            </a:extLst>
          </p:cNvPr>
          <p:cNvSpPr txBox="1"/>
          <p:nvPr/>
        </p:nvSpPr>
        <p:spPr>
          <a:xfrm>
            <a:off x="6839134" y="705594"/>
            <a:ext cx="4574655" cy="544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A l’intérieur du grand écosystème de la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French Care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une quarantaine d’acteurs de la santé 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a fait le choix, en adhérant à l’association </a:t>
            </a:r>
            <a:r>
              <a:rPr lang="fr-FR" sz="2000" b="1" i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Les Acteurs de la French Care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d’un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engagement plus marqué en faveur du décloisonnement des filières en santé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. Leurs contributions permettent de pérenniser cette dynamique.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L’association rassemble et fédère 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entreprises privées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startups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instituts de recherche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hôpitaux publics 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et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privés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 err="1">
                <a:solidFill>
                  <a:srgbClr val="425F6C"/>
                </a:solidFill>
                <a:latin typeface="IBM Plex Sans Condensed" panose="020B0506050203000203" pitchFamily="34" charset="0"/>
              </a:rPr>
              <a:t>biotechs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 err="1">
                <a:solidFill>
                  <a:srgbClr val="425F6C"/>
                </a:solidFill>
                <a:latin typeface="IBM Plex Sans Condensed" panose="020B0506050203000203" pitchFamily="34" charset="0"/>
              </a:rPr>
              <a:t>medtechs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groupements de praticiens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établissements de santé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fonds d’investissement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banques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, des </a:t>
            </a: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assurances</a:t>
            </a:r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29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B24B-6586-A312-FE56-66C215A7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F1BB2B-5626-01C2-E62E-B4626A8A548C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2A59D8-1BF9-82CB-0CBF-CCE10B336A87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70E1AA-986A-1332-5576-E8CCBF55A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09F8DF-7D09-422F-6D3B-E4C12ADF1E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6888590D-4ECE-8CAA-11F9-A82DCC00A726}"/>
              </a:ext>
            </a:extLst>
          </p:cNvPr>
          <p:cNvSpPr txBox="1"/>
          <p:nvPr/>
        </p:nvSpPr>
        <p:spPr>
          <a:xfrm>
            <a:off x="57084" y="1023823"/>
            <a:ext cx="95433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1600" b="1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 algn="just"/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Tables rondes thématiques : </a:t>
            </a:r>
          </a:p>
          <a:p>
            <a:pPr lvl="1" algn="just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 algn="just"/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Les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Acteurs de La French Care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Tarkett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ont réuni des acteurs hospitaliers, industriels et experts du design lors d’une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table-ronde l'innovation dans le bâtiment au service du parcours de soins avec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Edouard de La </a:t>
            </a:r>
            <a:r>
              <a:rPr lang="fr-FR" sz="16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Cotardiere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600" b="1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Tarkett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Emmanuelle Gaudemer, (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AIA Life Designers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Gabriel Giacometti (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ELSAN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 et Laurent Le </a:t>
            </a:r>
            <a:r>
              <a:rPr lang="fr-FR" sz="1600" dirty="0" err="1">
                <a:solidFill>
                  <a:srgbClr val="425F6C"/>
                </a:solidFill>
                <a:latin typeface="HelveticaNeueLT Std Lt Cn" panose="020B0406020202030204" pitchFamily="34" charset="0"/>
              </a:rPr>
              <a:t>Guédart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AP-HP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). </a:t>
            </a:r>
          </a:p>
          <a:p>
            <a:pPr lvl="1"/>
            <a:endParaRPr lang="fr-FR" sz="1600" b="1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sz="14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</a:p>
          <a:p>
            <a:pPr lvl="1">
              <a:buNone/>
            </a:pPr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>
              <a:buNone/>
            </a:pPr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2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60406E-183A-246E-AE20-BEAA409D5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52" y="3183112"/>
            <a:ext cx="4225029" cy="31687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8975F1-74E0-471F-4689-AB1401B57F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05" y="3183111"/>
            <a:ext cx="4225031" cy="31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24B5-1C2A-79C3-68A8-0810B555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034265-BAA4-6259-561F-CB96F1B2DC90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D6FDA9D-D195-0E81-1796-141CC7106FFE}"/>
              </a:ext>
            </a:extLst>
          </p:cNvPr>
          <p:cNvSpPr txBox="1">
            <a:spLocks/>
          </p:cNvSpPr>
          <p:nvPr/>
        </p:nvSpPr>
        <p:spPr>
          <a:xfrm>
            <a:off x="435449" y="304202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THINK-TANK : DES IDÉES, DU MOUVEMENT ET DE L’IMPACT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77A328-B9B9-3DA7-0626-60B6C7B320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A585EA-1109-89CC-9545-7D5DF7CC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3F159F1A-0577-FDAE-033C-AFF3FD8FF286}"/>
              </a:ext>
            </a:extLst>
          </p:cNvPr>
          <p:cNvSpPr txBox="1"/>
          <p:nvPr/>
        </p:nvSpPr>
        <p:spPr>
          <a:xfrm>
            <a:off x="345176" y="1460341"/>
            <a:ext cx="11145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&gt; Les 24</a:t>
            </a:r>
            <a:r>
              <a:rPr lang="fr-FR" sz="1600" b="1" baseline="300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ème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Rencontres de la Fédération de l’Hospitalisation Privée (FHP) </a:t>
            </a: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>
              <a:buNone/>
            </a:pP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Antoine Tesnière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est intervenu aux côtés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d’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Axelle AYAD 🫀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(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Mapatho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), lors d’une table-ronde dédiée au rôle spécifique des startups dans l’usage des données de santé. </a:t>
            </a:r>
          </a:p>
          <a:p>
            <a:pPr>
              <a:buNone/>
            </a:pPr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>
              <a:buNone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Quatre de nos entreprises adhérentes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AIA Life Designers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A.P.P.S.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600" b="1" dirty="0">
                <a:solidFill>
                  <a:srgbClr val="425F6C"/>
                </a:solidFill>
                <a:latin typeface="HelveticaNeueLT Std Lt Cn" panose="020B04060202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Elsan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</a:t>
            </a:r>
            <a:r>
              <a:rPr lang="fr-FR" sz="1600" b="1" dirty="0" err="1">
                <a:solidFill>
                  <a:srgbClr val="425F6C"/>
                </a:solidFill>
                <a:latin typeface="HelveticaNeueLT Std Lt Cn" panose="020B0406020202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Kiwee.care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étaient également présentes lors de ce grand rendez-vous annuel des acteurs des hôpitaux et cliniques privés de France.</a:t>
            </a: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4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EB2E12-EE60-197C-B742-630E271E47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018" y="4081434"/>
            <a:ext cx="3296485" cy="2472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4AC684-B9F7-A37B-BE55-936520FC92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247" y="4081434"/>
            <a:ext cx="3296485" cy="24723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5C2112-0E93-BA62-F354-BE629821D9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36" y="4081434"/>
            <a:ext cx="3296485" cy="24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8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BD87-E79D-511B-4BA5-58F94509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F76409-6E4C-5EEC-791C-3ED6378860B7}"/>
              </a:ext>
            </a:extLst>
          </p:cNvPr>
          <p:cNvSpPr/>
          <p:nvPr/>
        </p:nvSpPr>
        <p:spPr>
          <a:xfrm>
            <a:off x="-11019" y="0"/>
            <a:ext cx="12203019" cy="1156139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14CAA98-3461-2AA3-09BE-5E8B9542F72F}"/>
              </a:ext>
            </a:extLst>
          </p:cNvPr>
          <p:cNvSpPr txBox="1">
            <a:spLocks/>
          </p:cNvSpPr>
          <p:nvPr/>
        </p:nvSpPr>
        <p:spPr>
          <a:xfrm>
            <a:off x="435449" y="209313"/>
            <a:ext cx="948492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ATELIERS FRENCH CARE : de nouvelles actions engagées </a:t>
            </a:r>
            <a:b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après la période de consultation</a:t>
            </a:r>
          </a:p>
          <a:p>
            <a:pPr algn="l"/>
            <a:endParaRPr lang="fr-FR" sz="3200" b="1" dirty="0">
              <a:solidFill>
                <a:schemeClr val="bg1"/>
              </a:solidFill>
              <a:latin typeface="Barlow Condensed SemiBold" pitchFamily="2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1808E2-EFE5-EFCD-705C-287F0FE91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4B47D2B3-7A11-4FCF-C1EE-92C79087044D}"/>
              </a:ext>
            </a:extLst>
          </p:cNvPr>
          <p:cNvSpPr txBox="1"/>
          <p:nvPr/>
        </p:nvSpPr>
        <p:spPr>
          <a:xfrm>
            <a:off x="815814" y="1595022"/>
            <a:ext cx="108302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Toujours dans une dynamique de co-construction, nous avons lancé une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consultation de nos adhérents et partenaires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organisé au printemps 2025 des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ateliers collaboratifs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 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Ces rendez-vous visaient à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définir collectivement les orientations stratégiques de l’association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à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renforcer les synergies entre les acteurs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Merci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à toutes celles et ceux qui ont apporté leurs contributions !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Les échanges ont confirmé l’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attachement des membres aux missions fondatrices de l’association : décloisonner la santé, valoriser les membres et favoriser les coopérations public-privé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.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En complément des actions en cours, </a:t>
            </a:r>
            <a:r>
              <a:rPr lang="fr-FR" b="1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 nouvelles actions sont engagées pour mieux répondre à vos attentes.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82054B-52E0-9CE5-9FBC-36A25246E7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772839" y="3808916"/>
            <a:ext cx="5492500" cy="60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A91F3-7E80-2C4F-F864-2F0295830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F8C3062-3D81-5490-D357-57809A6021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FF3233-7E51-8B0C-3F89-3AD8C3347F49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F52FEB-1343-EB9A-03EB-B8F71483A606}"/>
              </a:ext>
            </a:extLst>
          </p:cNvPr>
          <p:cNvSpPr txBox="1"/>
          <p:nvPr/>
        </p:nvSpPr>
        <p:spPr>
          <a:xfrm>
            <a:off x="452388" y="1350154"/>
            <a:ext cx="11646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 </a:t>
            </a:r>
          </a:p>
          <a:p>
            <a:pPr lvl="1"/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&gt; Nouvelles actions post Ateliers French Care engagées (1/2)</a:t>
            </a:r>
          </a:p>
          <a:p>
            <a:pPr lvl="1"/>
            <a:endParaRPr lang="fr-FR" sz="2000" b="1" dirty="0">
              <a:solidFill>
                <a:srgbClr val="425F6C"/>
              </a:solidFill>
              <a:latin typeface="IBM Plex Sans Condensed" panose="020B0506050203000203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1519AA2-C9CC-FA33-8353-14C0938B8075}"/>
              </a:ext>
            </a:extLst>
          </p:cNvPr>
          <p:cNvSpPr txBox="1">
            <a:spLocks/>
          </p:cNvSpPr>
          <p:nvPr/>
        </p:nvSpPr>
        <p:spPr>
          <a:xfrm>
            <a:off x="351095" y="173625"/>
            <a:ext cx="1007747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ATELIERS FRENCH CARE : de nouvelles actions engagées </a:t>
            </a:r>
            <a:b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après la période de consultation</a:t>
            </a:r>
          </a:p>
          <a:p>
            <a:endParaRPr lang="fr-FR" sz="3200" b="1" dirty="0">
              <a:solidFill>
                <a:schemeClr val="bg1"/>
              </a:solidFill>
              <a:latin typeface="Barlow Condensed SemiBold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86026-8981-AB8C-CE1E-13C0671EB647}"/>
              </a:ext>
            </a:extLst>
          </p:cNvPr>
          <p:cNvSpPr/>
          <p:nvPr/>
        </p:nvSpPr>
        <p:spPr>
          <a:xfrm>
            <a:off x="321916" y="2531017"/>
            <a:ext cx="2660505" cy="1005242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Amélioration continue de "l'offre de services"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351A6-1015-88B1-2808-879ACD5721E1}"/>
              </a:ext>
            </a:extLst>
          </p:cNvPr>
          <p:cNvSpPr/>
          <p:nvPr/>
        </p:nvSpPr>
        <p:spPr>
          <a:xfrm>
            <a:off x="4425074" y="2544898"/>
            <a:ext cx="3154512" cy="1027168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Etablir une cartographie </a:t>
            </a: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plus fine des adhérents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B829D-4711-C605-6ED7-B87674C7AD9A}"/>
              </a:ext>
            </a:extLst>
          </p:cNvPr>
          <p:cNvSpPr/>
          <p:nvPr/>
        </p:nvSpPr>
        <p:spPr>
          <a:xfrm>
            <a:off x="8715772" y="2540537"/>
            <a:ext cx="3154311" cy="995722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Fixer des objectifs annuels à partager avec les adhérents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CB38B32-2FB9-9E96-BCE5-1D755B57CA85}"/>
              </a:ext>
            </a:extLst>
          </p:cNvPr>
          <p:cNvSpPr/>
          <p:nvPr/>
        </p:nvSpPr>
        <p:spPr>
          <a:xfrm>
            <a:off x="10143729" y="2397871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0F460B-6A96-3FC6-57D8-DE776F8A3A32}"/>
              </a:ext>
            </a:extLst>
          </p:cNvPr>
          <p:cNvSpPr/>
          <p:nvPr/>
        </p:nvSpPr>
        <p:spPr>
          <a:xfrm>
            <a:off x="5805452" y="2391790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D4979A-295A-7CE5-351C-6BB825671AE9}"/>
              </a:ext>
            </a:extLst>
          </p:cNvPr>
          <p:cNvSpPr/>
          <p:nvPr/>
        </p:nvSpPr>
        <p:spPr>
          <a:xfrm>
            <a:off x="1482733" y="2381380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100F4D-C9A7-2CA8-A1A5-DB0B02344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8F7CCE7-A7D0-0DDC-E122-624DDAD5D5A7}"/>
              </a:ext>
            </a:extLst>
          </p:cNvPr>
          <p:cNvSpPr txBox="1"/>
          <p:nvPr/>
        </p:nvSpPr>
        <p:spPr>
          <a:xfrm>
            <a:off x="200556" y="3777583"/>
            <a:ext cx="33999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425F6C"/>
                </a:solidFill>
              </a:rPr>
              <a:t>&gt; Renforcer le sur-mesure et les mises en relations</a:t>
            </a:r>
            <a:br>
              <a:rPr lang="fr-FR" sz="2000" dirty="0">
                <a:solidFill>
                  <a:srgbClr val="425F6C"/>
                </a:solidFill>
              </a:rPr>
            </a:br>
            <a:r>
              <a:rPr lang="fr-FR" sz="2000" dirty="0">
                <a:solidFill>
                  <a:srgbClr val="425F6C"/>
                </a:solidFill>
              </a:rPr>
              <a:t>&gt; </a:t>
            </a:r>
            <a:r>
              <a:rPr lang="fr-FR" sz="2000" dirty="0">
                <a:solidFill>
                  <a:srgbClr val="425F6C"/>
                </a:solidFill>
                <a:hlinkClick r:id="rId4"/>
              </a:rPr>
              <a:t>Nouveau service CODEV </a:t>
            </a:r>
            <a:r>
              <a:rPr lang="fr-FR" sz="2000" dirty="0">
                <a:solidFill>
                  <a:srgbClr val="425F6C"/>
                </a:solidFill>
              </a:rPr>
              <a:t>(Conseil de développement) ?</a:t>
            </a:r>
          </a:p>
          <a:p>
            <a:r>
              <a:rPr lang="fr-FR" sz="2000" dirty="0">
                <a:solidFill>
                  <a:srgbClr val="425F6C"/>
                </a:solidFill>
              </a:rPr>
              <a:t>&gt; Mise à jour régulière de nos supports de présentation, site web…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E1A948-A12B-03E8-385B-6F883767CA34}"/>
              </a:ext>
            </a:extLst>
          </p:cNvPr>
          <p:cNvSpPr txBox="1"/>
          <p:nvPr/>
        </p:nvSpPr>
        <p:spPr>
          <a:xfrm>
            <a:off x="4536337" y="3742655"/>
            <a:ext cx="3154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425F6C"/>
                </a:solidFill>
              </a:rPr>
              <a:t>&gt; Enjeux, mises en relations souhaitées dès l’adhésion </a:t>
            </a:r>
            <a:br>
              <a:rPr lang="fr-FR" sz="2000" dirty="0">
                <a:solidFill>
                  <a:srgbClr val="425F6C"/>
                </a:solidFill>
              </a:rPr>
            </a:br>
            <a:r>
              <a:rPr lang="fr-FR" sz="2000" dirty="0">
                <a:solidFill>
                  <a:srgbClr val="425F6C"/>
                </a:solidFill>
              </a:rPr>
              <a:t>&gt; Annuaire enrichi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6967E5-332A-9032-EA8D-375921C8076A}"/>
              </a:ext>
            </a:extLst>
          </p:cNvPr>
          <p:cNvSpPr txBox="1"/>
          <p:nvPr/>
        </p:nvSpPr>
        <p:spPr>
          <a:xfrm>
            <a:off x="8626642" y="3723925"/>
            <a:ext cx="34723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25F6C"/>
                </a:solidFill>
              </a:rPr>
              <a:t>&gt; Développement de l'association : nombre de membres (par exemple : 50 adhérents et partenaires en 2026?) et représentativité </a:t>
            </a:r>
          </a:p>
          <a:p>
            <a:r>
              <a:rPr lang="fr-FR" dirty="0">
                <a:solidFill>
                  <a:srgbClr val="425F6C"/>
                </a:solidFill>
              </a:rPr>
              <a:t>&gt; Think-tank : 1 étude, X webinaires, X colloques thématiques… </a:t>
            </a:r>
          </a:p>
          <a:p>
            <a:r>
              <a:rPr lang="fr-FR" dirty="0">
                <a:solidFill>
                  <a:srgbClr val="425F6C"/>
                </a:solidFill>
              </a:rPr>
              <a:t>&gt; Evénements : nombre événements et types d'événements, nombre de participants attendus</a:t>
            </a:r>
          </a:p>
        </p:txBody>
      </p:sp>
    </p:spTree>
    <p:extLst>
      <p:ext uri="{BB962C8B-B14F-4D97-AF65-F5344CB8AC3E}">
        <p14:creationId xmlns:p14="http://schemas.microsoft.com/office/powerpoint/2010/main" val="9530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1D537-9845-98F5-6606-706106A1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FB276AF-3737-5753-970A-D77A3CBFD8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8AB8D4-477A-1664-B284-22CFA8EB2444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AD0E67-5F6B-EF5F-0C06-825B89546D17}"/>
              </a:ext>
            </a:extLst>
          </p:cNvPr>
          <p:cNvSpPr txBox="1"/>
          <p:nvPr/>
        </p:nvSpPr>
        <p:spPr>
          <a:xfrm>
            <a:off x="452388" y="1350154"/>
            <a:ext cx="11646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2000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 </a:t>
            </a:r>
          </a:p>
          <a:p>
            <a:pPr lvl="1"/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&gt; Nouvelles actions post Ateliers French Care engagées (2/2)</a:t>
            </a:r>
          </a:p>
          <a:p>
            <a:pPr lvl="1"/>
            <a:endParaRPr lang="fr-FR" sz="2000" b="1" dirty="0">
              <a:solidFill>
                <a:srgbClr val="425F6C"/>
              </a:solidFill>
              <a:latin typeface="IBM Plex Sans Condensed" panose="020B0506050203000203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7B5F8D7-585E-281B-46B4-07DCB9CE642C}"/>
              </a:ext>
            </a:extLst>
          </p:cNvPr>
          <p:cNvSpPr txBox="1">
            <a:spLocks/>
          </p:cNvSpPr>
          <p:nvPr/>
        </p:nvSpPr>
        <p:spPr>
          <a:xfrm>
            <a:off x="351095" y="173625"/>
            <a:ext cx="1007747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ATELIERS FRENCH CARE : de nouvelles actions engagées </a:t>
            </a:r>
            <a:b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</a:br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après la période de consultation</a:t>
            </a:r>
          </a:p>
          <a:p>
            <a:endParaRPr lang="fr-FR" sz="3200" b="1" dirty="0">
              <a:solidFill>
                <a:schemeClr val="bg1"/>
              </a:solidFill>
              <a:latin typeface="Barlow Condensed SemiBold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36E3DF-9D8F-7C9A-CA92-E9929B55ADC8}"/>
              </a:ext>
            </a:extLst>
          </p:cNvPr>
          <p:cNvSpPr/>
          <p:nvPr/>
        </p:nvSpPr>
        <p:spPr>
          <a:xfrm>
            <a:off x="4530294" y="4770132"/>
            <a:ext cx="2989148" cy="1005766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Faire vivre les Ateliers collaboratifs French Care dans le temps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E21C29-E833-959A-CBC5-197668206B00}"/>
              </a:ext>
            </a:extLst>
          </p:cNvPr>
          <p:cNvSpPr/>
          <p:nvPr/>
        </p:nvSpPr>
        <p:spPr>
          <a:xfrm>
            <a:off x="4530294" y="2330805"/>
            <a:ext cx="3065432" cy="954106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Valorisation des expérimentations, des bonnes pratiques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C2203-67AE-71B9-61C4-B1C3061A02CF}"/>
              </a:ext>
            </a:extLst>
          </p:cNvPr>
          <p:cNvSpPr/>
          <p:nvPr/>
        </p:nvSpPr>
        <p:spPr>
          <a:xfrm>
            <a:off x="8674768" y="2337620"/>
            <a:ext cx="2892483" cy="947290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Evolution des activités sur le volet Think-Tank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E3A18-697F-749E-FE32-09D8A7C4BA68}"/>
              </a:ext>
            </a:extLst>
          </p:cNvPr>
          <p:cNvSpPr/>
          <p:nvPr/>
        </p:nvSpPr>
        <p:spPr>
          <a:xfrm>
            <a:off x="624748" y="2330804"/>
            <a:ext cx="2826503" cy="954106"/>
          </a:xfrm>
          <a:prstGeom prst="rect">
            <a:avLst/>
          </a:prstGeom>
          <a:solidFill>
            <a:srgbClr val="4CB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Mise en place d’outils collaboratifs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426BF6A-F889-23F2-EEC8-328AF98A012A}"/>
              </a:ext>
            </a:extLst>
          </p:cNvPr>
          <p:cNvSpPr/>
          <p:nvPr/>
        </p:nvSpPr>
        <p:spPr>
          <a:xfrm>
            <a:off x="5863181" y="4571558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D76445D-981C-F48B-012B-1B1C60EBA2F3}"/>
              </a:ext>
            </a:extLst>
          </p:cNvPr>
          <p:cNvSpPr/>
          <p:nvPr/>
        </p:nvSpPr>
        <p:spPr>
          <a:xfrm>
            <a:off x="1920384" y="2147506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6037DB3-DC13-37A0-1D5C-DEA8C6B5BEEB}"/>
              </a:ext>
            </a:extLst>
          </p:cNvPr>
          <p:cNvSpPr/>
          <p:nvPr/>
        </p:nvSpPr>
        <p:spPr>
          <a:xfrm>
            <a:off x="5897324" y="2145689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0C19D3-C90C-044C-2140-FEA4C0DE7B41}"/>
              </a:ext>
            </a:extLst>
          </p:cNvPr>
          <p:cNvSpPr/>
          <p:nvPr/>
        </p:nvSpPr>
        <p:spPr>
          <a:xfrm>
            <a:off x="9860592" y="2183022"/>
            <a:ext cx="276477" cy="243971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6684A0-AC90-532B-BDA1-29D1ADECC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6C7F3B7-ABC8-FE7B-1469-B85641484B64}"/>
              </a:ext>
            </a:extLst>
          </p:cNvPr>
          <p:cNvSpPr txBox="1"/>
          <p:nvPr/>
        </p:nvSpPr>
        <p:spPr>
          <a:xfrm>
            <a:off x="560231" y="3362282"/>
            <a:ext cx="3471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25F6C"/>
                </a:solidFill>
              </a:rPr>
              <a:t>&gt; Réorganisation communauté WhatsApp avec des sous-groupes thématiques</a:t>
            </a:r>
            <a:br>
              <a:rPr lang="fr-FR" dirty="0">
                <a:solidFill>
                  <a:srgbClr val="425F6C"/>
                </a:solidFill>
              </a:rPr>
            </a:br>
            <a:r>
              <a:rPr lang="fr-FR" dirty="0">
                <a:solidFill>
                  <a:srgbClr val="425F6C"/>
                </a:solidFill>
              </a:rPr>
              <a:t>&gt; A l’étude, espaces adhérents sur le site web (annuaire enrichi, documents, lettres d’info…)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068775-5DB4-8771-8396-9B2512BA7840}"/>
              </a:ext>
            </a:extLst>
          </p:cNvPr>
          <p:cNvSpPr txBox="1"/>
          <p:nvPr/>
        </p:nvSpPr>
        <p:spPr>
          <a:xfrm>
            <a:off x="4186990" y="5853544"/>
            <a:ext cx="415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25F6C"/>
                </a:solidFill>
              </a:rPr>
              <a:t>&gt; Au moins un temps dédié annuel sur les orientations entre les membres et les adhérents + AG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51EDFB1-20B0-36C2-3F03-2D989C594AB8}"/>
              </a:ext>
            </a:extLst>
          </p:cNvPr>
          <p:cNvSpPr txBox="1"/>
          <p:nvPr/>
        </p:nvSpPr>
        <p:spPr>
          <a:xfrm>
            <a:off x="4186990" y="3351634"/>
            <a:ext cx="4235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25F6C"/>
                </a:solidFill>
              </a:rPr>
              <a:t>&gt; Actions RSE et RH en lien avec les chartes</a:t>
            </a:r>
            <a:br>
              <a:rPr lang="fr-FR" dirty="0">
                <a:solidFill>
                  <a:srgbClr val="425F6C"/>
                </a:solidFill>
              </a:rPr>
            </a:br>
            <a:r>
              <a:rPr lang="fr-FR" dirty="0">
                <a:solidFill>
                  <a:srgbClr val="425F6C"/>
                </a:solidFill>
              </a:rPr>
              <a:t>&gt; Webinaires dédiés</a:t>
            </a:r>
            <a:br>
              <a:rPr lang="fr-FR" dirty="0">
                <a:solidFill>
                  <a:srgbClr val="425F6C"/>
                </a:solidFill>
              </a:rPr>
            </a:br>
            <a:r>
              <a:rPr lang="fr-FR" dirty="0">
                <a:solidFill>
                  <a:srgbClr val="425F6C"/>
                </a:solidFill>
              </a:rPr>
              <a:t>&gt; Nomination d’un référent AFC en charge du déploiement des innovations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C8B6F90-2923-D57A-C57B-F651C895355D}"/>
              </a:ext>
            </a:extLst>
          </p:cNvPr>
          <p:cNvSpPr txBox="1"/>
          <p:nvPr/>
        </p:nvSpPr>
        <p:spPr>
          <a:xfrm>
            <a:off x="8580980" y="3314996"/>
            <a:ext cx="34299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25F6C"/>
                </a:solidFill>
              </a:rPr>
              <a:t>&gt; Recentrer les activités en suivant les dossiers en cours (RSE, RH, Prévention). Echange en cours avec les référents.</a:t>
            </a:r>
            <a:br>
              <a:rPr lang="fr-FR" dirty="0">
                <a:solidFill>
                  <a:srgbClr val="425F6C"/>
                </a:solidFill>
              </a:rPr>
            </a:br>
            <a:r>
              <a:rPr lang="fr-FR" dirty="0">
                <a:solidFill>
                  <a:srgbClr val="425F6C"/>
                </a:solidFill>
              </a:rPr>
              <a:t>&gt; Thématiques prioritaires : exploitation des données de santé, accès aux financements, renforcer les synergies entre acteurs publics et privés </a:t>
            </a:r>
            <a:br>
              <a:rPr lang="fr-FR" dirty="0">
                <a:solidFill>
                  <a:srgbClr val="425F6C"/>
                </a:solidFill>
              </a:rPr>
            </a:br>
            <a:r>
              <a:rPr lang="fr-FR" sz="1200" dirty="0">
                <a:solidFill>
                  <a:srgbClr val="425F6C"/>
                </a:solidFill>
              </a:rPr>
              <a:t>(guide/livre blanc/ recommandations pour faciliter les échanges entre des partenaires publics et des partenaires privés, création d'un baromètre (modèle baromètre social des AFC ?). </a:t>
            </a:r>
            <a:endParaRPr lang="fr-FR" sz="2400" dirty="0">
              <a:solidFill>
                <a:srgbClr val="425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BDFCB-A595-901C-6E08-5FEF37D2C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ZoneTexte 65">
            <a:extLst>
              <a:ext uri="{FF2B5EF4-FFF2-40B4-BE49-F238E27FC236}">
                <a16:creationId xmlns:a16="http://schemas.microsoft.com/office/drawing/2014/main" id="{E5F9B26F-BE53-52E2-6A73-F65F21A80F99}"/>
              </a:ext>
            </a:extLst>
          </p:cNvPr>
          <p:cNvSpPr txBox="1"/>
          <p:nvPr/>
        </p:nvSpPr>
        <p:spPr>
          <a:xfrm>
            <a:off x="5047815" y="4336760"/>
            <a:ext cx="1252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19 MARS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EEEA3-D7B9-47CE-5212-BFAD9F905566}"/>
              </a:ext>
            </a:extLst>
          </p:cNvPr>
          <p:cNvSpPr/>
          <p:nvPr/>
        </p:nvSpPr>
        <p:spPr>
          <a:xfrm>
            <a:off x="-21528" y="-73572"/>
            <a:ext cx="12213528" cy="1229711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AF928459-7753-7CF4-4697-FC14CC95472E}"/>
              </a:ext>
            </a:extLst>
          </p:cNvPr>
          <p:cNvSpPr txBox="1">
            <a:spLocks/>
          </p:cNvSpPr>
          <p:nvPr/>
        </p:nvSpPr>
        <p:spPr>
          <a:xfrm>
            <a:off x="567934" y="335427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LES TEMPS FORTS EN 2025 (1/3)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097744A-6B7E-FE15-8E66-6DE5351D7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6DBC93A-1291-66E3-1205-2D56AC46D62F}"/>
              </a:ext>
            </a:extLst>
          </p:cNvPr>
          <p:cNvCxnSpPr>
            <a:cxnSpLocks/>
          </p:cNvCxnSpPr>
          <p:nvPr/>
        </p:nvCxnSpPr>
        <p:spPr>
          <a:xfrm>
            <a:off x="767599" y="4070133"/>
            <a:ext cx="10581079" cy="0"/>
          </a:xfrm>
          <a:prstGeom prst="line">
            <a:avLst/>
          </a:prstGeom>
          <a:ln w="1111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39C96FD2-2D11-8023-56B4-D6FA8007014F}"/>
              </a:ext>
            </a:extLst>
          </p:cNvPr>
          <p:cNvSpPr/>
          <p:nvPr/>
        </p:nvSpPr>
        <p:spPr>
          <a:xfrm>
            <a:off x="8803115" y="3354051"/>
            <a:ext cx="457200" cy="690880"/>
          </a:xfrm>
          <a:prstGeom prst="chevron">
            <a:avLst/>
          </a:prstGeom>
          <a:solidFill>
            <a:srgbClr val="EF4A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8" name="Flèche : chevron 8">
            <a:extLst>
              <a:ext uri="{FF2B5EF4-FFF2-40B4-BE49-F238E27FC236}">
                <a16:creationId xmlns:a16="http://schemas.microsoft.com/office/drawing/2014/main" id="{284DB02C-3260-4F39-FF20-C1800EE16B09}"/>
              </a:ext>
            </a:extLst>
          </p:cNvPr>
          <p:cNvSpPr/>
          <p:nvPr/>
        </p:nvSpPr>
        <p:spPr>
          <a:xfrm>
            <a:off x="1795885" y="4067441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3" name="Flèche : chevron 8">
            <a:extLst>
              <a:ext uri="{FF2B5EF4-FFF2-40B4-BE49-F238E27FC236}">
                <a16:creationId xmlns:a16="http://schemas.microsoft.com/office/drawing/2014/main" id="{243732D6-9155-5033-6749-6F773E45AB4B}"/>
              </a:ext>
            </a:extLst>
          </p:cNvPr>
          <p:cNvSpPr/>
          <p:nvPr/>
        </p:nvSpPr>
        <p:spPr>
          <a:xfrm>
            <a:off x="767599" y="3384507"/>
            <a:ext cx="457200" cy="69088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BAD5A3-9EA4-B179-5B6B-9BD44D219D23}"/>
              </a:ext>
            </a:extLst>
          </p:cNvPr>
          <p:cNvSpPr txBox="1"/>
          <p:nvPr/>
        </p:nvSpPr>
        <p:spPr>
          <a:xfrm>
            <a:off x="2200478" y="4783588"/>
            <a:ext cx="1920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 déjeuner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de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Serge Weinberg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8EC29A-2382-93F4-3F11-661983A61AF1}"/>
              </a:ext>
            </a:extLst>
          </p:cNvPr>
          <p:cNvSpPr txBox="1"/>
          <p:nvPr/>
        </p:nvSpPr>
        <p:spPr>
          <a:xfrm>
            <a:off x="2197142" y="4340961"/>
            <a:ext cx="2429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28 JANVIER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FDB95C-CE43-7407-A760-748F8E929BD4}"/>
              </a:ext>
            </a:extLst>
          </p:cNvPr>
          <p:cNvSpPr txBox="1"/>
          <p:nvPr/>
        </p:nvSpPr>
        <p:spPr>
          <a:xfrm>
            <a:off x="1154282" y="2306188"/>
            <a:ext cx="2718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Next Gen Leaders en Santé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Sélection des lauréats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du jury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CD221F-3DA1-0E3B-4895-3B0944A5716B}"/>
              </a:ext>
            </a:extLst>
          </p:cNvPr>
          <p:cNvSpPr txBox="1"/>
          <p:nvPr/>
        </p:nvSpPr>
        <p:spPr>
          <a:xfrm>
            <a:off x="1154282" y="3193203"/>
            <a:ext cx="208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16 JANVIER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2CF44EE-286D-F1EE-9C29-6A765038D375}"/>
              </a:ext>
            </a:extLst>
          </p:cNvPr>
          <p:cNvSpPr txBox="1"/>
          <p:nvPr/>
        </p:nvSpPr>
        <p:spPr>
          <a:xfrm>
            <a:off x="3694629" y="2328415"/>
            <a:ext cx="2321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Next </a:t>
            </a:r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Gen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 Leaders en Santé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Remise de prix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8A4B999-17D2-4EC7-B873-1FEE7B7D7CE2}"/>
              </a:ext>
            </a:extLst>
          </p:cNvPr>
          <p:cNvSpPr txBox="1"/>
          <p:nvPr/>
        </p:nvSpPr>
        <p:spPr>
          <a:xfrm>
            <a:off x="3661792" y="3204278"/>
            <a:ext cx="208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13 FÉVRIER</a:t>
            </a:r>
          </a:p>
        </p:txBody>
      </p:sp>
      <p:sp>
        <p:nvSpPr>
          <p:cNvPr id="24" name="Flèche : chevron 8">
            <a:extLst>
              <a:ext uri="{FF2B5EF4-FFF2-40B4-BE49-F238E27FC236}">
                <a16:creationId xmlns:a16="http://schemas.microsoft.com/office/drawing/2014/main" id="{DEAFBB68-E93E-FE14-720F-D2C6C723E7C6}"/>
              </a:ext>
            </a:extLst>
          </p:cNvPr>
          <p:cNvSpPr/>
          <p:nvPr/>
        </p:nvSpPr>
        <p:spPr>
          <a:xfrm>
            <a:off x="3255091" y="3379375"/>
            <a:ext cx="457200" cy="69088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BE7C718-9092-A3DA-B6CA-5E5D888D7572}"/>
              </a:ext>
            </a:extLst>
          </p:cNvPr>
          <p:cNvSpPr txBox="1"/>
          <p:nvPr/>
        </p:nvSpPr>
        <p:spPr>
          <a:xfrm>
            <a:off x="6145090" y="2691112"/>
            <a:ext cx="196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EF4A6B"/>
                </a:solidFill>
                <a:latin typeface="Barlow Condensed SemiBold" pitchFamily="2" charset="77"/>
                <a:ea typeface="Calibri" panose="020F0502020204030204" pitchFamily="34" charset="0"/>
              </a:rPr>
              <a:t>ATELIER COLLABORATIF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French Care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889E0D6-73FE-3A81-A285-F8876330AD12}"/>
              </a:ext>
            </a:extLst>
          </p:cNvPr>
          <p:cNvSpPr txBox="1"/>
          <p:nvPr/>
        </p:nvSpPr>
        <p:spPr>
          <a:xfrm>
            <a:off x="4917467" y="4734669"/>
            <a:ext cx="213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Afterwork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de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Jean-Pierre Boffy</a:t>
            </a:r>
          </a:p>
        </p:txBody>
      </p:sp>
      <p:sp>
        <p:nvSpPr>
          <p:cNvPr id="49" name="Flèche : chevron 15">
            <a:extLst>
              <a:ext uri="{FF2B5EF4-FFF2-40B4-BE49-F238E27FC236}">
                <a16:creationId xmlns:a16="http://schemas.microsoft.com/office/drawing/2014/main" id="{55726B6D-3C9A-8FC7-31C8-DEB9A919DE01}"/>
              </a:ext>
            </a:extLst>
          </p:cNvPr>
          <p:cNvSpPr/>
          <p:nvPr/>
        </p:nvSpPr>
        <p:spPr>
          <a:xfrm>
            <a:off x="5717713" y="3373719"/>
            <a:ext cx="457200" cy="690880"/>
          </a:xfrm>
          <a:prstGeom prst="chevron">
            <a:avLst/>
          </a:prstGeom>
          <a:solidFill>
            <a:srgbClr val="EF4A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C6B1A95-E445-6ED5-6406-42B640858C69}"/>
              </a:ext>
            </a:extLst>
          </p:cNvPr>
          <p:cNvSpPr txBox="1"/>
          <p:nvPr/>
        </p:nvSpPr>
        <p:spPr>
          <a:xfrm>
            <a:off x="7658900" y="4766269"/>
            <a:ext cx="2923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  <a:endParaRPr lang="fr-FR" sz="1400" b="1" dirty="0">
              <a:solidFill>
                <a:srgbClr val="4DB79F"/>
              </a:solidFill>
              <a:latin typeface="Barlow Condensed SemiBold" pitchFamily="2" charset="77"/>
            </a:endParaRP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SantExpo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/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Soirée La French Care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le 20 mai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7F7A010-28D9-8293-B10A-05520D7164F7}"/>
              </a:ext>
            </a:extLst>
          </p:cNvPr>
          <p:cNvSpPr txBox="1"/>
          <p:nvPr/>
        </p:nvSpPr>
        <p:spPr>
          <a:xfrm>
            <a:off x="7658902" y="4323511"/>
            <a:ext cx="208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20 - 22 MAI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D6351EA-9F67-B81B-EC96-9B17B276C817}"/>
              </a:ext>
            </a:extLst>
          </p:cNvPr>
          <p:cNvSpPr txBox="1"/>
          <p:nvPr/>
        </p:nvSpPr>
        <p:spPr>
          <a:xfrm>
            <a:off x="6194301" y="3248405"/>
            <a:ext cx="1696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8 AVRIL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73056AF7-6F58-E13A-3A32-37F175277D5B}"/>
              </a:ext>
            </a:extLst>
          </p:cNvPr>
          <p:cNvSpPr txBox="1"/>
          <p:nvPr/>
        </p:nvSpPr>
        <p:spPr>
          <a:xfrm>
            <a:off x="9247151" y="2684466"/>
            <a:ext cx="174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EF4A6B"/>
                </a:solidFill>
                <a:latin typeface="Barlow Condensed SemiBold" pitchFamily="2" charset="77"/>
                <a:ea typeface="Calibri" panose="020F0502020204030204" pitchFamily="34" charset="0"/>
              </a:rPr>
              <a:t>ATELIER COLLABORATIF</a:t>
            </a:r>
            <a:br>
              <a:rPr lang="fr-FR" sz="1400" b="1" dirty="0">
                <a:solidFill>
                  <a:srgbClr val="EF4A6B"/>
                </a:solidFill>
                <a:latin typeface="Barlow Condensed SemiBold" pitchFamily="2" charset="77"/>
                <a:ea typeface="Calibri" panose="020F0502020204030204" pitchFamily="34" charset="0"/>
              </a:rPr>
            </a:b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French Care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endParaRPr lang="fr-FR" sz="1400" b="1" dirty="0">
              <a:latin typeface="HelveticaNeueLT Std Med Cn" panose="020B04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89A4DAD-8BE8-2E4B-C49A-0E0E7CFA4680}"/>
              </a:ext>
            </a:extLst>
          </p:cNvPr>
          <p:cNvSpPr txBox="1"/>
          <p:nvPr/>
        </p:nvSpPr>
        <p:spPr>
          <a:xfrm>
            <a:off x="9247151" y="3240712"/>
            <a:ext cx="208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2 JUIN</a:t>
            </a:r>
          </a:p>
        </p:txBody>
      </p:sp>
      <p:sp>
        <p:nvSpPr>
          <p:cNvPr id="68" name="Flèche : chevron 8">
            <a:extLst>
              <a:ext uri="{FF2B5EF4-FFF2-40B4-BE49-F238E27FC236}">
                <a16:creationId xmlns:a16="http://schemas.microsoft.com/office/drawing/2014/main" id="{4F6594FD-F5B9-9A8E-AB6F-C72A415C012A}"/>
              </a:ext>
            </a:extLst>
          </p:cNvPr>
          <p:cNvSpPr/>
          <p:nvPr/>
        </p:nvSpPr>
        <p:spPr>
          <a:xfrm>
            <a:off x="7240571" y="4075387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rgbClr val="4DB79F"/>
              </a:solidFill>
            </a:endParaRPr>
          </a:p>
        </p:txBody>
      </p:sp>
      <p:sp>
        <p:nvSpPr>
          <p:cNvPr id="70" name="Flèche : chevron 8">
            <a:extLst>
              <a:ext uri="{FF2B5EF4-FFF2-40B4-BE49-F238E27FC236}">
                <a16:creationId xmlns:a16="http://schemas.microsoft.com/office/drawing/2014/main" id="{9B518B0B-C0C7-5A77-C3F5-1591E2B93155}"/>
              </a:ext>
            </a:extLst>
          </p:cNvPr>
          <p:cNvSpPr/>
          <p:nvPr/>
        </p:nvSpPr>
        <p:spPr>
          <a:xfrm>
            <a:off x="4626605" y="4075387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52A68C60-B852-3F84-75FE-785242D91436}"/>
              </a:ext>
            </a:extLst>
          </p:cNvPr>
          <p:cNvGrpSpPr/>
          <p:nvPr/>
        </p:nvGrpSpPr>
        <p:grpSpPr>
          <a:xfrm>
            <a:off x="243748" y="4070089"/>
            <a:ext cx="411299" cy="4431"/>
            <a:chOff x="11569262" y="3906011"/>
            <a:chExt cx="411298" cy="4430"/>
          </a:xfrm>
        </p:grpSpPr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9597B5B2-D1B5-B95C-F505-7EE30200B865}"/>
                </a:ext>
              </a:extLst>
            </p:cNvPr>
            <p:cNvCxnSpPr>
              <a:cxnSpLocks/>
            </p:cNvCxnSpPr>
            <p:nvPr/>
          </p:nvCxnSpPr>
          <p:spPr>
            <a:xfrm>
              <a:off x="11569262" y="3910441"/>
              <a:ext cx="76382" cy="0"/>
            </a:xfrm>
            <a:prstGeom prst="line">
              <a:avLst/>
            </a:prstGeom>
            <a:ln w="1111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6D5D5B3A-0ADE-C534-12D1-CC34E7B1DC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40845" y="3906011"/>
              <a:ext cx="76382" cy="0"/>
            </a:xfrm>
            <a:prstGeom prst="line">
              <a:avLst/>
            </a:prstGeom>
            <a:ln w="1111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44EE3707-9812-0A2D-F119-D9817D78BD04}"/>
                </a:ext>
              </a:extLst>
            </p:cNvPr>
            <p:cNvCxnSpPr>
              <a:cxnSpLocks/>
            </p:cNvCxnSpPr>
            <p:nvPr/>
          </p:nvCxnSpPr>
          <p:spPr>
            <a:xfrm>
              <a:off x="11904178" y="3906011"/>
              <a:ext cx="76382" cy="0"/>
            </a:xfrm>
            <a:prstGeom prst="line">
              <a:avLst/>
            </a:prstGeom>
            <a:ln w="1111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EFBE9CE-D907-56A8-8DE5-4790F5A1FD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8" name="Flèche : chevron 8">
            <a:extLst>
              <a:ext uri="{FF2B5EF4-FFF2-40B4-BE49-F238E27FC236}">
                <a16:creationId xmlns:a16="http://schemas.microsoft.com/office/drawing/2014/main" id="{9945C69D-A68A-2532-0F87-4CE66FBDEA1C}"/>
              </a:ext>
            </a:extLst>
          </p:cNvPr>
          <p:cNvSpPr/>
          <p:nvPr/>
        </p:nvSpPr>
        <p:spPr>
          <a:xfrm>
            <a:off x="10297414" y="4044931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rgbClr val="4DB79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9A0CCC-03AF-983B-1DAB-05F44E6DBE03}"/>
              </a:ext>
            </a:extLst>
          </p:cNvPr>
          <p:cNvSpPr txBox="1"/>
          <p:nvPr/>
        </p:nvSpPr>
        <p:spPr>
          <a:xfrm>
            <a:off x="10600858" y="4671688"/>
            <a:ext cx="14402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INSTANCES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Assemblée générale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suivie d’un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Afterwork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6AE9AA-21DB-2F0F-F298-D5B38D981D8A}"/>
              </a:ext>
            </a:extLst>
          </p:cNvPr>
          <p:cNvSpPr txBox="1"/>
          <p:nvPr/>
        </p:nvSpPr>
        <p:spPr>
          <a:xfrm>
            <a:off x="10598357" y="4286348"/>
            <a:ext cx="182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9 JUILLET</a:t>
            </a:r>
          </a:p>
        </p:txBody>
      </p:sp>
    </p:spTree>
    <p:extLst>
      <p:ext uri="{BB962C8B-B14F-4D97-AF65-F5344CB8AC3E}">
        <p14:creationId xmlns:p14="http://schemas.microsoft.com/office/powerpoint/2010/main" val="74419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A362-BAFA-BADC-8E53-336E86EE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23B69A-BFDD-D59A-969C-1A6DA06115AD}"/>
              </a:ext>
            </a:extLst>
          </p:cNvPr>
          <p:cNvSpPr/>
          <p:nvPr/>
        </p:nvSpPr>
        <p:spPr>
          <a:xfrm>
            <a:off x="-21528" y="-73572"/>
            <a:ext cx="12213528" cy="1229711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5A856DF-FF31-837D-32DF-2B4ECDDD5F88}"/>
              </a:ext>
            </a:extLst>
          </p:cNvPr>
          <p:cNvSpPr txBox="1">
            <a:spLocks/>
          </p:cNvSpPr>
          <p:nvPr/>
        </p:nvSpPr>
        <p:spPr>
          <a:xfrm>
            <a:off x="567934" y="335427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LES TEMPS FORTS EN 2025 (2/3)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371CF4F-7B12-AEE1-6AC3-A294FC0E81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2" name="Flèche : chevron 1">
            <a:extLst>
              <a:ext uri="{FF2B5EF4-FFF2-40B4-BE49-F238E27FC236}">
                <a16:creationId xmlns:a16="http://schemas.microsoft.com/office/drawing/2014/main" id="{7A8B18F7-23F5-E3A1-3DDD-89750EEBFB9C}"/>
              </a:ext>
            </a:extLst>
          </p:cNvPr>
          <p:cNvSpPr/>
          <p:nvPr/>
        </p:nvSpPr>
        <p:spPr>
          <a:xfrm>
            <a:off x="8137946" y="3774567"/>
            <a:ext cx="342900" cy="514186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B14D05-2E11-BDA2-B914-4376C7AFDA09}"/>
              </a:ext>
            </a:extLst>
          </p:cNvPr>
          <p:cNvSpPr txBox="1"/>
          <p:nvPr/>
        </p:nvSpPr>
        <p:spPr>
          <a:xfrm>
            <a:off x="6007079" y="3602726"/>
            <a:ext cx="1603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16 OCTOBRE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F4DBA59-7103-291C-04AD-56F8B8CA5593}"/>
              </a:ext>
            </a:extLst>
          </p:cNvPr>
          <p:cNvCxnSpPr>
            <a:cxnSpLocks/>
          </p:cNvCxnSpPr>
          <p:nvPr/>
        </p:nvCxnSpPr>
        <p:spPr>
          <a:xfrm flipV="1">
            <a:off x="1068113" y="4315788"/>
            <a:ext cx="8224420" cy="36804"/>
          </a:xfrm>
          <a:prstGeom prst="line">
            <a:avLst/>
          </a:prstGeom>
          <a:ln w="1111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4D90EB4-0A5D-5C75-C7F1-4833936295CC}"/>
              </a:ext>
            </a:extLst>
          </p:cNvPr>
          <p:cNvSpPr txBox="1"/>
          <p:nvPr/>
        </p:nvSpPr>
        <p:spPr>
          <a:xfrm>
            <a:off x="1753244" y="5167987"/>
            <a:ext cx="133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Big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2906B3-85C8-FF89-4737-FCDB29B20E73}"/>
              </a:ext>
            </a:extLst>
          </p:cNvPr>
          <p:cNvSpPr txBox="1"/>
          <p:nvPr/>
        </p:nvSpPr>
        <p:spPr>
          <a:xfrm>
            <a:off x="1759191" y="4757175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23 SEPTEMBRE</a:t>
            </a:r>
          </a:p>
        </p:txBody>
      </p:sp>
      <p:sp>
        <p:nvSpPr>
          <p:cNvPr id="15" name="Flèche : chevron 8">
            <a:extLst>
              <a:ext uri="{FF2B5EF4-FFF2-40B4-BE49-F238E27FC236}">
                <a16:creationId xmlns:a16="http://schemas.microsoft.com/office/drawing/2014/main" id="{D0C4A066-B561-F52D-FB16-CCA4912CA123}"/>
              </a:ext>
            </a:extLst>
          </p:cNvPr>
          <p:cNvSpPr/>
          <p:nvPr/>
        </p:nvSpPr>
        <p:spPr>
          <a:xfrm>
            <a:off x="1345256" y="4710972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158BCD-AE6E-2D83-4519-8C06752AF9DA}"/>
              </a:ext>
            </a:extLst>
          </p:cNvPr>
          <p:cNvSpPr txBox="1"/>
          <p:nvPr/>
        </p:nvSpPr>
        <p:spPr>
          <a:xfrm>
            <a:off x="4507046" y="5257562"/>
            <a:ext cx="1603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Partenariat  Bpifrance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Présentation Charte RSE lors du Salon </a:t>
            </a:r>
            <a:r>
              <a:rPr lang="fr-FR" sz="1400" dirty="0" err="1">
                <a:latin typeface="HelveticaNeueLT Std Lt Cn" panose="020B0406020202030204" pitchFamily="34" charset="0"/>
                <a:ea typeface="Calibri" panose="020F0502020204030204" pitchFamily="34" charset="0"/>
              </a:rPr>
              <a:t>Produrable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F8AC1D-8AE6-CB75-D5C5-3A01D78C46F3}"/>
              </a:ext>
            </a:extLst>
          </p:cNvPr>
          <p:cNvSpPr txBox="1"/>
          <p:nvPr/>
        </p:nvSpPr>
        <p:spPr>
          <a:xfrm>
            <a:off x="8456398" y="3695466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26 NOVEMBRE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1C4A172-E3E2-5E4C-A0E7-0DC595E7B811}"/>
              </a:ext>
            </a:extLst>
          </p:cNvPr>
          <p:cNvSpPr txBox="1"/>
          <p:nvPr/>
        </p:nvSpPr>
        <p:spPr>
          <a:xfrm>
            <a:off x="8456398" y="2134176"/>
            <a:ext cx="1394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Colloque</a:t>
            </a:r>
            <a:br>
              <a:rPr lang="fr-FR" sz="1400" b="1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Présentation étude Santé mentale des actifs AFC - MGEN</a:t>
            </a:r>
          </a:p>
        </p:txBody>
      </p:sp>
      <p:sp>
        <p:nvSpPr>
          <p:cNvPr id="26" name="Flèche : chevron 8">
            <a:extLst>
              <a:ext uri="{FF2B5EF4-FFF2-40B4-BE49-F238E27FC236}">
                <a16:creationId xmlns:a16="http://schemas.microsoft.com/office/drawing/2014/main" id="{75DC6649-5DAE-E11A-7F74-921B25FF1B04}"/>
              </a:ext>
            </a:extLst>
          </p:cNvPr>
          <p:cNvSpPr/>
          <p:nvPr/>
        </p:nvSpPr>
        <p:spPr>
          <a:xfrm>
            <a:off x="4092676" y="4720215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EFEFC57-03C0-8219-0242-AD7C06891451}"/>
              </a:ext>
            </a:extLst>
          </p:cNvPr>
          <p:cNvSpPr txBox="1"/>
          <p:nvPr/>
        </p:nvSpPr>
        <p:spPr>
          <a:xfrm>
            <a:off x="871119" y="3666300"/>
            <a:ext cx="162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18 SEPTEMBRE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08080B-7251-9591-6E3B-4106A915FC33}"/>
              </a:ext>
            </a:extLst>
          </p:cNvPr>
          <p:cNvSpPr txBox="1"/>
          <p:nvPr/>
        </p:nvSpPr>
        <p:spPr>
          <a:xfrm>
            <a:off x="871119" y="2471909"/>
            <a:ext cx="19227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Débats entre les lauréats Next </a:t>
            </a:r>
            <a:r>
              <a:rPr lang="fr-FR" sz="1400" dirty="0" err="1">
                <a:latin typeface="HelveticaNeueLT Std Lt Cn" panose="020B0406020202030204" pitchFamily="34" charset="0"/>
                <a:ea typeface="Calibri" panose="020F0502020204030204" pitchFamily="34" charset="0"/>
              </a:rPr>
              <a:t>Gen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et le G5 Santé </a:t>
            </a:r>
          </a:p>
        </p:txBody>
      </p:sp>
      <p:sp>
        <p:nvSpPr>
          <p:cNvPr id="29" name="Flèche : chevron 8">
            <a:extLst>
              <a:ext uri="{FF2B5EF4-FFF2-40B4-BE49-F238E27FC236}">
                <a16:creationId xmlns:a16="http://schemas.microsoft.com/office/drawing/2014/main" id="{0E8065E6-2184-687C-4749-42F32CC875B1}"/>
              </a:ext>
            </a:extLst>
          </p:cNvPr>
          <p:cNvSpPr/>
          <p:nvPr/>
        </p:nvSpPr>
        <p:spPr>
          <a:xfrm>
            <a:off x="458691" y="3679256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5F1A513-F73A-B953-E0DE-3B94F0CCA9F7}"/>
              </a:ext>
            </a:extLst>
          </p:cNvPr>
          <p:cNvSpPr txBox="1"/>
          <p:nvPr/>
        </p:nvSpPr>
        <p:spPr>
          <a:xfrm>
            <a:off x="6007079" y="2301552"/>
            <a:ext cx="1922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Participation 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aux Rencontres de la Fédération de l’Hospitalisation Privée</a:t>
            </a:r>
          </a:p>
        </p:txBody>
      </p:sp>
      <p:sp>
        <p:nvSpPr>
          <p:cNvPr id="32" name="Flèche : chevron 8">
            <a:extLst>
              <a:ext uri="{FF2B5EF4-FFF2-40B4-BE49-F238E27FC236}">
                <a16:creationId xmlns:a16="http://schemas.microsoft.com/office/drawing/2014/main" id="{16473FDC-E52D-8FF2-DE09-A8D5EE4D393B}"/>
              </a:ext>
            </a:extLst>
          </p:cNvPr>
          <p:cNvSpPr/>
          <p:nvPr/>
        </p:nvSpPr>
        <p:spPr>
          <a:xfrm>
            <a:off x="5557479" y="3809369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5E5A344-3DD2-F107-8BF5-E7A740F567EC}"/>
              </a:ext>
            </a:extLst>
          </p:cNvPr>
          <p:cNvSpPr txBox="1"/>
          <p:nvPr/>
        </p:nvSpPr>
        <p:spPr>
          <a:xfrm>
            <a:off x="7188528" y="4846972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18 NOVEMBRE</a:t>
            </a:r>
          </a:p>
        </p:txBody>
      </p:sp>
      <p:sp>
        <p:nvSpPr>
          <p:cNvPr id="35" name="Flèche : chevron 8">
            <a:extLst>
              <a:ext uri="{FF2B5EF4-FFF2-40B4-BE49-F238E27FC236}">
                <a16:creationId xmlns:a16="http://schemas.microsoft.com/office/drawing/2014/main" id="{DC8B426C-8D1F-4F77-3D95-508483704AB4}"/>
              </a:ext>
            </a:extLst>
          </p:cNvPr>
          <p:cNvSpPr/>
          <p:nvPr/>
        </p:nvSpPr>
        <p:spPr>
          <a:xfrm>
            <a:off x="6842753" y="4739402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B21B5A5-25AC-945F-5783-BA0172C2084F}"/>
              </a:ext>
            </a:extLst>
          </p:cNvPr>
          <p:cNvSpPr txBox="1"/>
          <p:nvPr/>
        </p:nvSpPr>
        <p:spPr>
          <a:xfrm>
            <a:off x="7176499" y="5248510"/>
            <a:ext cx="18271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Table ronde AFC – </a:t>
            </a:r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Tarkett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L’innovation dans  bâtiment au service du parcours de soins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44E4AB-D2E6-FEC5-FBD9-CAF35C72E96F}"/>
              </a:ext>
            </a:extLst>
          </p:cNvPr>
          <p:cNvSpPr txBox="1"/>
          <p:nvPr/>
        </p:nvSpPr>
        <p:spPr>
          <a:xfrm>
            <a:off x="4478247" y="4863938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9 OCTOBRE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9E4CC6AE-71AD-B456-4E38-BE449AA70652}"/>
              </a:ext>
            </a:extLst>
          </p:cNvPr>
          <p:cNvSpPr/>
          <p:nvPr/>
        </p:nvSpPr>
        <p:spPr>
          <a:xfrm>
            <a:off x="2858339" y="3790251"/>
            <a:ext cx="342900" cy="514186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213BB1-E81D-6DA1-F13F-21AB8186E753}"/>
              </a:ext>
            </a:extLst>
          </p:cNvPr>
          <p:cNvSpPr txBox="1"/>
          <p:nvPr/>
        </p:nvSpPr>
        <p:spPr>
          <a:xfrm>
            <a:off x="3176791" y="3711150"/>
            <a:ext cx="1595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29  SEPTEMBRE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B91A27F-C9F2-9B98-228B-D63636269586}"/>
              </a:ext>
            </a:extLst>
          </p:cNvPr>
          <p:cNvSpPr txBox="1"/>
          <p:nvPr/>
        </p:nvSpPr>
        <p:spPr>
          <a:xfrm>
            <a:off x="3182800" y="2121005"/>
            <a:ext cx="1394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Partenariat FHF</a:t>
            </a:r>
            <a:br>
              <a:rPr lang="fr-FR" sz="1400" b="1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Présentation Charte RH lors des Rencontres RH de la Santé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FD5D1B-3E15-9A76-D68B-FAB301FE64E3}"/>
              </a:ext>
            </a:extLst>
          </p:cNvPr>
          <p:cNvSpPr txBox="1"/>
          <p:nvPr/>
        </p:nvSpPr>
        <p:spPr>
          <a:xfrm>
            <a:off x="9547980" y="4864745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27 NOVEMBRE</a:t>
            </a:r>
          </a:p>
        </p:txBody>
      </p:sp>
      <p:sp>
        <p:nvSpPr>
          <p:cNvPr id="22" name="Flèche : chevron 8">
            <a:extLst>
              <a:ext uri="{FF2B5EF4-FFF2-40B4-BE49-F238E27FC236}">
                <a16:creationId xmlns:a16="http://schemas.microsoft.com/office/drawing/2014/main" id="{886BFB85-5C10-6EAB-C74F-BED762D2B579}"/>
              </a:ext>
            </a:extLst>
          </p:cNvPr>
          <p:cNvSpPr/>
          <p:nvPr/>
        </p:nvSpPr>
        <p:spPr>
          <a:xfrm>
            <a:off x="9182541" y="4757175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E375FC3-52A1-7F4F-033E-DF585A1E7773}"/>
              </a:ext>
            </a:extLst>
          </p:cNvPr>
          <p:cNvSpPr txBox="1"/>
          <p:nvPr/>
        </p:nvSpPr>
        <p:spPr>
          <a:xfrm>
            <a:off x="9525441" y="5238375"/>
            <a:ext cx="1827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Colloque</a:t>
            </a:r>
          </a:p>
          <a:p>
            <a:r>
              <a:rPr lang="fr-FR" sz="12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Prendre en main sa santé grâce au déploiement de solutions numériques innovantes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233DCFD-6AF5-BD95-8A38-8A9C236D566D}"/>
              </a:ext>
            </a:extLst>
          </p:cNvPr>
          <p:cNvSpPr txBox="1"/>
          <p:nvPr/>
        </p:nvSpPr>
        <p:spPr>
          <a:xfrm>
            <a:off x="10457465" y="3768447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3 DÉCEMBRE</a:t>
            </a:r>
          </a:p>
        </p:txBody>
      </p:sp>
      <p:sp>
        <p:nvSpPr>
          <p:cNvPr id="30" name="Flèche : chevron 29">
            <a:extLst>
              <a:ext uri="{FF2B5EF4-FFF2-40B4-BE49-F238E27FC236}">
                <a16:creationId xmlns:a16="http://schemas.microsoft.com/office/drawing/2014/main" id="{88F9BE2D-22DA-28A4-5F2D-683E69CD121E}"/>
              </a:ext>
            </a:extLst>
          </p:cNvPr>
          <p:cNvSpPr/>
          <p:nvPr/>
        </p:nvSpPr>
        <p:spPr>
          <a:xfrm>
            <a:off x="10083699" y="3801602"/>
            <a:ext cx="342900" cy="514186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9ECC11F-FFE3-4782-B0A7-2525D46FE616}"/>
              </a:ext>
            </a:extLst>
          </p:cNvPr>
          <p:cNvSpPr txBox="1"/>
          <p:nvPr/>
        </p:nvSpPr>
        <p:spPr>
          <a:xfrm>
            <a:off x="10444695" y="2905803"/>
            <a:ext cx="1827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INSTANCES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Assemblée générale extraordinaire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90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E0BD-66B5-8533-9158-5833862D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>
            <a:extLst>
              <a:ext uri="{FF2B5EF4-FFF2-40B4-BE49-F238E27FC236}">
                <a16:creationId xmlns:a16="http://schemas.microsoft.com/office/drawing/2014/main" id="{60157E15-D56A-05F3-3FF5-D5C1E4721B48}"/>
              </a:ext>
            </a:extLst>
          </p:cNvPr>
          <p:cNvSpPr/>
          <p:nvPr/>
        </p:nvSpPr>
        <p:spPr>
          <a:xfrm>
            <a:off x="1704703" y="3699211"/>
            <a:ext cx="3980229" cy="39802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155BB14-BF65-6CB1-5E46-BBD9B1AA5A60}"/>
              </a:ext>
            </a:extLst>
          </p:cNvPr>
          <p:cNvSpPr/>
          <p:nvPr/>
        </p:nvSpPr>
        <p:spPr>
          <a:xfrm>
            <a:off x="7271578" y="2099978"/>
            <a:ext cx="2862511" cy="28625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C8693EC-1317-1D7F-3E99-3A6D15D1B8E4}"/>
              </a:ext>
            </a:extLst>
          </p:cNvPr>
          <p:cNvSpPr/>
          <p:nvPr/>
        </p:nvSpPr>
        <p:spPr>
          <a:xfrm>
            <a:off x="6289074" y="4340234"/>
            <a:ext cx="2862511" cy="28625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1067E02-7DA6-049B-2F7D-29EDDBCA0E7F}"/>
              </a:ext>
            </a:extLst>
          </p:cNvPr>
          <p:cNvSpPr/>
          <p:nvPr/>
        </p:nvSpPr>
        <p:spPr>
          <a:xfrm>
            <a:off x="2925553" y="774674"/>
            <a:ext cx="2862511" cy="28625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17CE5396-CA09-7868-C1F1-6B634E7D1F32}"/>
              </a:ext>
            </a:extLst>
          </p:cNvPr>
          <p:cNvSpPr/>
          <p:nvPr/>
        </p:nvSpPr>
        <p:spPr>
          <a:xfrm>
            <a:off x="161402" y="3597591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099E0C-807B-3B62-582E-BDAD8944DC38}"/>
              </a:ext>
            </a:extLst>
          </p:cNvPr>
          <p:cNvSpPr/>
          <p:nvPr/>
        </p:nvSpPr>
        <p:spPr>
          <a:xfrm>
            <a:off x="-21528" y="-73572"/>
            <a:ext cx="12213528" cy="1229711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18989D6-0D41-59FE-4158-427BABD9D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39" y="238005"/>
            <a:ext cx="1677031" cy="804851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FCF05AB6-E8A6-5671-033F-3B01898CC8C1}"/>
              </a:ext>
            </a:extLst>
          </p:cNvPr>
          <p:cNvSpPr txBox="1"/>
          <p:nvPr/>
        </p:nvSpPr>
        <p:spPr>
          <a:xfrm>
            <a:off x="672071" y="3594432"/>
            <a:ext cx="1971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ExtraBold" pitchFamily="2" charset="77"/>
              </a:rPr>
              <a:t>RENCONTRE-DÉBAT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Dans le cadre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du 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Laval virtuel 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Laval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363E59-CDC6-F318-45E9-B497E42CF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01" y="2395116"/>
            <a:ext cx="3155427" cy="30941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3FCC67-1901-BEA8-4D23-311E759D524E}"/>
              </a:ext>
            </a:extLst>
          </p:cNvPr>
          <p:cNvSpPr txBox="1"/>
          <p:nvPr/>
        </p:nvSpPr>
        <p:spPr>
          <a:xfrm>
            <a:off x="54441" y="3036326"/>
            <a:ext cx="188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PAYS DE LA LOIRE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5EA581-9581-04AE-21B2-3158B5B444FF}"/>
              </a:ext>
            </a:extLst>
          </p:cNvPr>
          <p:cNvSpPr txBox="1"/>
          <p:nvPr/>
        </p:nvSpPr>
        <p:spPr>
          <a:xfrm>
            <a:off x="8290199" y="5033403"/>
            <a:ext cx="188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PACA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757C3A-4E04-4D92-EC2E-E1D34E3FDD0B}"/>
              </a:ext>
            </a:extLst>
          </p:cNvPr>
          <p:cNvSpPr txBox="1"/>
          <p:nvPr/>
        </p:nvSpPr>
        <p:spPr>
          <a:xfrm>
            <a:off x="8774069" y="2873700"/>
            <a:ext cx="301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AUVERGNE-RHÔNE-ALPES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027F0-E8D5-6DEE-52C7-0A609E928271}"/>
              </a:ext>
            </a:extLst>
          </p:cNvPr>
          <p:cNvSpPr txBox="1"/>
          <p:nvPr/>
        </p:nvSpPr>
        <p:spPr>
          <a:xfrm>
            <a:off x="4849144" y="1186163"/>
            <a:ext cx="188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F4A6B"/>
                </a:solidFill>
                <a:latin typeface="Barlow Condensed ExtraBold" pitchFamily="2" charset="77"/>
                <a:ea typeface="+mj-ea"/>
                <a:cs typeface="+mj-cs"/>
              </a:rPr>
              <a:t>NORMANDIE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E77C27-38C8-1737-7209-39256AEDE78A}"/>
              </a:ext>
            </a:extLst>
          </p:cNvPr>
          <p:cNvSpPr txBox="1"/>
          <p:nvPr/>
        </p:nvSpPr>
        <p:spPr>
          <a:xfrm>
            <a:off x="8774826" y="3159586"/>
            <a:ext cx="151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Extra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Only Care 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Lyon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144B7BF-805C-B516-E6B8-97B4B8FB8204}"/>
              </a:ext>
            </a:extLst>
          </p:cNvPr>
          <p:cNvSpPr txBox="1"/>
          <p:nvPr/>
        </p:nvSpPr>
        <p:spPr>
          <a:xfrm>
            <a:off x="8774069" y="3625582"/>
            <a:ext cx="235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DATE À CONFIRMER</a:t>
            </a:r>
          </a:p>
        </p:txBody>
      </p:sp>
      <p:sp>
        <p:nvSpPr>
          <p:cNvPr id="43" name="Flèche : chevron 8">
            <a:extLst>
              <a:ext uri="{FF2B5EF4-FFF2-40B4-BE49-F238E27FC236}">
                <a16:creationId xmlns:a16="http://schemas.microsoft.com/office/drawing/2014/main" id="{F7E344D9-F913-768E-D97F-DCCC039BBD3A}"/>
              </a:ext>
            </a:extLst>
          </p:cNvPr>
          <p:cNvSpPr/>
          <p:nvPr/>
        </p:nvSpPr>
        <p:spPr>
          <a:xfrm>
            <a:off x="8316869" y="3120243"/>
            <a:ext cx="457200" cy="69088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1E2091-6E17-8B51-ACDA-5C292B66B503}"/>
              </a:ext>
            </a:extLst>
          </p:cNvPr>
          <p:cNvSpPr txBox="1"/>
          <p:nvPr/>
        </p:nvSpPr>
        <p:spPr>
          <a:xfrm>
            <a:off x="4849143" y="1518534"/>
            <a:ext cx="2571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Extra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Synergie Fondation 1432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Normandie Incubation 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Université de Caen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C1ECBC5-E2B7-DA7A-20B3-04EA9AC34B99}"/>
              </a:ext>
            </a:extLst>
          </p:cNvPr>
          <p:cNvSpPr txBox="1"/>
          <p:nvPr/>
        </p:nvSpPr>
        <p:spPr>
          <a:xfrm>
            <a:off x="4849143" y="2454938"/>
            <a:ext cx="235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DATE A CONFIRMER</a:t>
            </a:r>
          </a:p>
        </p:txBody>
      </p:sp>
      <p:sp>
        <p:nvSpPr>
          <p:cNvPr id="23" name="Flèche : chevron 8">
            <a:extLst>
              <a:ext uri="{FF2B5EF4-FFF2-40B4-BE49-F238E27FC236}">
                <a16:creationId xmlns:a16="http://schemas.microsoft.com/office/drawing/2014/main" id="{E8739F57-6488-1687-3C49-04A18C1B4575}"/>
              </a:ext>
            </a:extLst>
          </p:cNvPr>
          <p:cNvSpPr/>
          <p:nvPr/>
        </p:nvSpPr>
        <p:spPr>
          <a:xfrm>
            <a:off x="4350799" y="1712252"/>
            <a:ext cx="457200" cy="69088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4CE4ED0-4102-D3AC-577F-C7999F83DAA5}"/>
              </a:ext>
            </a:extLst>
          </p:cNvPr>
          <p:cNvSpPr txBox="1"/>
          <p:nvPr/>
        </p:nvSpPr>
        <p:spPr>
          <a:xfrm>
            <a:off x="672072" y="4236005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9 AVRIL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939AF3F-4EFA-53C4-BA3F-44EBDCCF4DC4}"/>
              </a:ext>
            </a:extLst>
          </p:cNvPr>
          <p:cNvSpPr txBox="1"/>
          <p:nvPr/>
        </p:nvSpPr>
        <p:spPr>
          <a:xfrm>
            <a:off x="3354745" y="4416666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17 AVRIL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B9EEB3-211E-9900-18D0-B0FDE2D627A4}"/>
              </a:ext>
            </a:extLst>
          </p:cNvPr>
          <p:cNvSpPr txBox="1"/>
          <p:nvPr/>
        </p:nvSpPr>
        <p:spPr>
          <a:xfrm>
            <a:off x="3351252" y="3616845"/>
            <a:ext cx="2141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ExtraBold" pitchFamily="2" charset="77"/>
              </a:rPr>
              <a:t>RENCONTRE-DÉBAT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Dans le cadre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du 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congrès APSSIS 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Mans</a:t>
            </a:r>
          </a:p>
        </p:txBody>
      </p:sp>
      <p:sp>
        <p:nvSpPr>
          <p:cNvPr id="31" name="Flèche : chevron 15">
            <a:extLst>
              <a:ext uri="{FF2B5EF4-FFF2-40B4-BE49-F238E27FC236}">
                <a16:creationId xmlns:a16="http://schemas.microsoft.com/office/drawing/2014/main" id="{2AEE9581-C241-6F7B-29B6-D9590B1ADFD6}"/>
              </a:ext>
            </a:extLst>
          </p:cNvPr>
          <p:cNvSpPr/>
          <p:nvPr/>
        </p:nvSpPr>
        <p:spPr>
          <a:xfrm>
            <a:off x="2860157" y="3606681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6" name="Flèche : chevron 8">
            <a:extLst>
              <a:ext uri="{FF2B5EF4-FFF2-40B4-BE49-F238E27FC236}">
                <a16:creationId xmlns:a16="http://schemas.microsoft.com/office/drawing/2014/main" id="{3E767109-E875-E995-F9D0-75E4D72D0E41}"/>
              </a:ext>
            </a:extLst>
          </p:cNvPr>
          <p:cNvSpPr/>
          <p:nvPr/>
        </p:nvSpPr>
        <p:spPr>
          <a:xfrm>
            <a:off x="7835096" y="5420053"/>
            <a:ext cx="457200" cy="690880"/>
          </a:xfrm>
          <a:prstGeom prst="chevron">
            <a:avLst/>
          </a:prstGeom>
          <a:solidFill>
            <a:srgbClr val="425F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A2BF3E4-5763-FD1F-7690-EB69836E79AD}"/>
              </a:ext>
            </a:extLst>
          </p:cNvPr>
          <p:cNvSpPr txBox="1">
            <a:spLocks/>
          </p:cNvSpPr>
          <p:nvPr/>
        </p:nvSpPr>
        <p:spPr>
          <a:xfrm>
            <a:off x="567934" y="335427"/>
            <a:ext cx="9107945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LES TEMPS FORTS EN 2025 (3/3)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F40E0F-259B-FE82-C2BF-EFFF935430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C20C1-8DB4-571A-FAD7-72DCE3D17816}"/>
              </a:ext>
            </a:extLst>
          </p:cNvPr>
          <p:cNvSpPr txBox="1"/>
          <p:nvPr/>
        </p:nvSpPr>
        <p:spPr>
          <a:xfrm>
            <a:off x="-443408" y="1198874"/>
            <a:ext cx="107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&gt; Rappel des</a:t>
            </a:r>
            <a:b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</a:br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 événements AFC régionaux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EC820F-9DFE-9041-D88F-3474ACDD0029}"/>
              </a:ext>
            </a:extLst>
          </p:cNvPr>
          <p:cNvSpPr txBox="1"/>
          <p:nvPr/>
        </p:nvSpPr>
        <p:spPr>
          <a:xfrm>
            <a:off x="8336214" y="5464167"/>
            <a:ext cx="151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Extra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0EE4E3-26D3-5D96-FB1C-D2F236C02BF7}"/>
              </a:ext>
            </a:extLst>
          </p:cNvPr>
          <p:cNvSpPr txBox="1"/>
          <p:nvPr/>
        </p:nvSpPr>
        <p:spPr>
          <a:xfrm>
            <a:off x="8335457" y="5930163"/>
            <a:ext cx="235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DATE À CONFIRMER</a:t>
            </a: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F85DE0F4-9C18-E6C1-E3BF-CB76FC862AB7}"/>
              </a:ext>
            </a:extLst>
          </p:cNvPr>
          <p:cNvSpPr/>
          <p:nvPr/>
        </p:nvSpPr>
        <p:spPr>
          <a:xfrm>
            <a:off x="202292" y="4676655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B47C315-DFD6-F926-4892-CB3556B999ED}"/>
              </a:ext>
            </a:extLst>
          </p:cNvPr>
          <p:cNvSpPr txBox="1"/>
          <p:nvPr/>
        </p:nvSpPr>
        <p:spPr>
          <a:xfrm>
            <a:off x="712960" y="4673496"/>
            <a:ext cx="2327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ExtraBold" pitchFamily="2" charset="77"/>
              </a:rPr>
              <a:t>RENCONTRE-DÉBAT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Matinée Care en Pays de la Loire – MEDEF Vendée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E0F991-CBF6-2788-4D54-FC96845B662D}"/>
              </a:ext>
            </a:extLst>
          </p:cNvPr>
          <p:cNvSpPr txBox="1"/>
          <p:nvPr/>
        </p:nvSpPr>
        <p:spPr>
          <a:xfrm>
            <a:off x="712962" y="5315069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5 SEPTEMBRE</a:t>
            </a:r>
          </a:p>
        </p:txBody>
      </p:sp>
      <p:sp>
        <p:nvSpPr>
          <p:cNvPr id="22" name="Flèche : chevron 21">
            <a:extLst>
              <a:ext uri="{FF2B5EF4-FFF2-40B4-BE49-F238E27FC236}">
                <a16:creationId xmlns:a16="http://schemas.microsoft.com/office/drawing/2014/main" id="{1FCAC8CC-4F51-08EA-1376-F2A074D924B5}"/>
              </a:ext>
            </a:extLst>
          </p:cNvPr>
          <p:cNvSpPr/>
          <p:nvPr/>
        </p:nvSpPr>
        <p:spPr>
          <a:xfrm>
            <a:off x="2847891" y="4739847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7CCD069-283A-761F-9C08-D2177140B4B4}"/>
              </a:ext>
            </a:extLst>
          </p:cNvPr>
          <p:cNvSpPr txBox="1"/>
          <p:nvPr/>
        </p:nvSpPr>
        <p:spPr>
          <a:xfrm>
            <a:off x="3358559" y="4736688"/>
            <a:ext cx="2327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ExtraBold" pitchFamily="2" charset="77"/>
              </a:rPr>
              <a:t>RENCONTRE-DÉBAT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Matinée Care en Pays de la Loire au Skylab Nantes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6E22DFD-496A-B60A-B2CF-E6FEA317F86E}"/>
              </a:ext>
            </a:extLst>
          </p:cNvPr>
          <p:cNvSpPr txBox="1"/>
          <p:nvPr/>
        </p:nvSpPr>
        <p:spPr>
          <a:xfrm>
            <a:off x="3388056" y="5378261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30 SEPTEMBRE</a:t>
            </a:r>
          </a:p>
        </p:txBody>
      </p:sp>
      <p:sp>
        <p:nvSpPr>
          <p:cNvPr id="26" name="Flèche : chevron 25">
            <a:extLst>
              <a:ext uri="{FF2B5EF4-FFF2-40B4-BE49-F238E27FC236}">
                <a16:creationId xmlns:a16="http://schemas.microsoft.com/office/drawing/2014/main" id="{5C6DA331-AA42-44D4-CB3D-CACF19304D5A}"/>
              </a:ext>
            </a:extLst>
          </p:cNvPr>
          <p:cNvSpPr/>
          <p:nvPr/>
        </p:nvSpPr>
        <p:spPr>
          <a:xfrm>
            <a:off x="202292" y="5776830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299465D-7DAF-ED1A-9394-AB3FE43799B0}"/>
              </a:ext>
            </a:extLst>
          </p:cNvPr>
          <p:cNvSpPr txBox="1"/>
          <p:nvPr/>
        </p:nvSpPr>
        <p:spPr>
          <a:xfrm>
            <a:off x="712960" y="5773671"/>
            <a:ext cx="2327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ExtraBold" pitchFamily="2" charset="77"/>
              </a:rPr>
              <a:t>ÉVÉNEMENT</a:t>
            </a:r>
            <a:endParaRPr lang="fr-FR" sz="1400" b="1" dirty="0">
              <a:solidFill>
                <a:srgbClr val="4DB79F"/>
              </a:solidFill>
              <a:latin typeface="Barlow Condensed ExtraBold" pitchFamily="2" charset="77"/>
            </a:endParaRP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Participation à City </a:t>
            </a:r>
            <a:r>
              <a:rPr lang="fr-FR" sz="1400" dirty="0" err="1">
                <a:latin typeface="HelveticaNeueLT Std Lt Cn" panose="020B0406020202030204" pitchFamily="34" charset="0"/>
                <a:ea typeface="Calibri" panose="020F0502020204030204" pitchFamily="34" charset="0"/>
              </a:rPr>
              <a:t>Health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de Care en P. de la Loire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22670B-76FD-6E6B-BED7-12AF56CBC312}"/>
              </a:ext>
            </a:extLst>
          </p:cNvPr>
          <p:cNvSpPr txBox="1"/>
          <p:nvPr/>
        </p:nvSpPr>
        <p:spPr>
          <a:xfrm>
            <a:off x="712962" y="6415244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4 OCTOBRE</a:t>
            </a:r>
          </a:p>
        </p:txBody>
      </p:sp>
      <p:sp>
        <p:nvSpPr>
          <p:cNvPr id="35" name="Flèche : chevron 34">
            <a:extLst>
              <a:ext uri="{FF2B5EF4-FFF2-40B4-BE49-F238E27FC236}">
                <a16:creationId xmlns:a16="http://schemas.microsoft.com/office/drawing/2014/main" id="{C4C72343-BD59-4E52-BDAE-D1F68F802C59}"/>
              </a:ext>
            </a:extLst>
          </p:cNvPr>
          <p:cNvSpPr/>
          <p:nvPr/>
        </p:nvSpPr>
        <p:spPr>
          <a:xfrm>
            <a:off x="2847891" y="5840022"/>
            <a:ext cx="457200" cy="69088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25651A3-BF41-110D-E6B1-36A90FDC6585}"/>
              </a:ext>
            </a:extLst>
          </p:cNvPr>
          <p:cNvSpPr txBox="1"/>
          <p:nvPr/>
        </p:nvSpPr>
        <p:spPr>
          <a:xfrm>
            <a:off x="3358559" y="5836863"/>
            <a:ext cx="2327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ExtraBold" pitchFamily="2" charset="77"/>
              </a:rPr>
              <a:t>INSTANCES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AG Care en Pays de la Loire à Station S Nantes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244A231-0DFF-3A0E-22A7-001C6F0B8FA5}"/>
              </a:ext>
            </a:extLst>
          </p:cNvPr>
          <p:cNvSpPr txBox="1"/>
          <p:nvPr/>
        </p:nvSpPr>
        <p:spPr>
          <a:xfrm>
            <a:off x="3388056" y="6478436"/>
            <a:ext cx="1510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5 </a:t>
            </a:r>
            <a:r>
              <a:rPr lang="fr-FR" sz="1600" b="1" dirty="0">
                <a:solidFill>
                  <a:srgbClr val="4DB79F"/>
                </a:solidFill>
                <a:latin typeface="Barlow Condensed ExtraBold" pitchFamily="2" charset="77"/>
              </a:rPr>
              <a:t>DÉCEMBRE</a:t>
            </a:r>
            <a:endParaRPr lang="fr-FR" sz="1600" b="1" dirty="0">
              <a:solidFill>
                <a:srgbClr val="4DB79F"/>
              </a:solidFill>
              <a:latin typeface="Barlow Condensed Extra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405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EEAB-C098-202C-38A5-BBB9BA036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41AD36E-3E90-973C-2007-0A95475B36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EE83F1-DD58-6787-6E07-565D97AA4780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74044DF-2F97-428B-6C6D-29EB00AC0B1A}"/>
              </a:ext>
            </a:extLst>
          </p:cNvPr>
          <p:cNvSpPr txBox="1">
            <a:spLocks/>
          </p:cNvSpPr>
          <p:nvPr/>
        </p:nvSpPr>
        <p:spPr>
          <a:xfrm>
            <a:off x="351095" y="372031"/>
            <a:ext cx="1007747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Barlow Condensed SemiBold" pitchFamily="2" charset="77"/>
              </a:rPr>
              <a:t>LES TEMPS FORTS EN 2026</a:t>
            </a:r>
            <a:endParaRPr lang="fr-FR" sz="3200" b="1" dirty="0">
              <a:solidFill>
                <a:srgbClr val="EDEDED"/>
              </a:solidFill>
              <a:latin typeface="Barlow Condensed SemiBold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D538B0-414B-9898-5889-26B6BDE01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691" y="197607"/>
            <a:ext cx="1677031" cy="8048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0E560-3BB5-4A7E-25D5-68CADA849D15}"/>
              </a:ext>
            </a:extLst>
          </p:cNvPr>
          <p:cNvSpPr txBox="1"/>
          <p:nvPr/>
        </p:nvSpPr>
        <p:spPr>
          <a:xfrm>
            <a:off x="-125307" y="1383844"/>
            <a:ext cx="10718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b="1" dirty="0">
                <a:solidFill>
                  <a:srgbClr val="425F6C"/>
                </a:solidFill>
                <a:latin typeface="IBM Plex Sans Condensed" panose="020B0506050203000203" pitchFamily="34" charset="0"/>
              </a:rPr>
              <a:t>&gt; Nos prochains événements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15012F6F-4E10-1108-5C8F-810A41662BA8}"/>
              </a:ext>
            </a:extLst>
          </p:cNvPr>
          <p:cNvSpPr/>
          <p:nvPr/>
        </p:nvSpPr>
        <p:spPr>
          <a:xfrm>
            <a:off x="3002913" y="3632932"/>
            <a:ext cx="342900" cy="514186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F328F4-C308-B916-3420-94193DB3CC07}"/>
              </a:ext>
            </a:extLst>
          </p:cNvPr>
          <p:cNvSpPr txBox="1"/>
          <p:nvPr/>
        </p:nvSpPr>
        <p:spPr>
          <a:xfrm>
            <a:off x="5555853" y="3407465"/>
            <a:ext cx="1603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19 MAI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FE700910-C0DB-A21E-E187-70DC51586DE7}"/>
              </a:ext>
            </a:extLst>
          </p:cNvPr>
          <p:cNvSpPr/>
          <p:nvPr/>
        </p:nvSpPr>
        <p:spPr>
          <a:xfrm>
            <a:off x="83516" y="4170990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7C6ECB-BD8A-2343-F474-FE7F2616BAC1}"/>
              </a:ext>
            </a:extLst>
          </p:cNvPr>
          <p:cNvSpPr txBox="1"/>
          <p:nvPr/>
        </p:nvSpPr>
        <p:spPr>
          <a:xfrm>
            <a:off x="386960" y="4797747"/>
            <a:ext cx="1440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3DE7CD-B5C6-EEE3-5D64-6C6519065ECD}"/>
              </a:ext>
            </a:extLst>
          </p:cNvPr>
          <p:cNvSpPr txBox="1"/>
          <p:nvPr/>
        </p:nvSpPr>
        <p:spPr>
          <a:xfrm>
            <a:off x="384459" y="4412407"/>
            <a:ext cx="182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29 JANVIER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4350AB-18E7-2048-2AAC-533716F5B592}"/>
              </a:ext>
            </a:extLst>
          </p:cNvPr>
          <p:cNvSpPr txBox="1"/>
          <p:nvPr/>
        </p:nvSpPr>
        <p:spPr>
          <a:xfrm>
            <a:off x="2677473" y="4788921"/>
            <a:ext cx="13328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Next </a:t>
            </a:r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Gen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 Leaders en Santé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Révélation lauréats de la deuxième promotion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6C7E933-4771-9DF7-6A8F-C1B32CA09D46}"/>
              </a:ext>
            </a:extLst>
          </p:cNvPr>
          <p:cNvSpPr txBox="1"/>
          <p:nvPr/>
        </p:nvSpPr>
        <p:spPr>
          <a:xfrm>
            <a:off x="2683420" y="4378109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5 MARS</a:t>
            </a:r>
          </a:p>
        </p:txBody>
      </p:sp>
      <p:sp>
        <p:nvSpPr>
          <p:cNvPr id="15" name="Flèche : chevron 8">
            <a:extLst>
              <a:ext uri="{FF2B5EF4-FFF2-40B4-BE49-F238E27FC236}">
                <a16:creationId xmlns:a16="http://schemas.microsoft.com/office/drawing/2014/main" id="{E09A0498-866F-14E5-F0A2-59446D64C1B1}"/>
              </a:ext>
            </a:extLst>
          </p:cNvPr>
          <p:cNvSpPr/>
          <p:nvPr/>
        </p:nvSpPr>
        <p:spPr>
          <a:xfrm>
            <a:off x="2387473" y="4164757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E0DD6A-199E-A93A-4DF9-FD38913DD813}"/>
              </a:ext>
            </a:extLst>
          </p:cNvPr>
          <p:cNvSpPr txBox="1"/>
          <p:nvPr/>
        </p:nvSpPr>
        <p:spPr>
          <a:xfrm>
            <a:off x="4665421" y="4777166"/>
            <a:ext cx="1603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39E926-C103-634E-7EF5-1C148324E93A}"/>
              </a:ext>
            </a:extLst>
          </p:cNvPr>
          <p:cNvSpPr txBox="1"/>
          <p:nvPr/>
        </p:nvSpPr>
        <p:spPr>
          <a:xfrm>
            <a:off x="3321365" y="3553831"/>
            <a:ext cx="1349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19 MARS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7F05BD-E078-FA00-7EC9-5C2A60598884}"/>
              </a:ext>
            </a:extLst>
          </p:cNvPr>
          <p:cNvSpPr txBox="1"/>
          <p:nvPr/>
        </p:nvSpPr>
        <p:spPr>
          <a:xfrm>
            <a:off x="3321365" y="1992541"/>
            <a:ext cx="13944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21" name="Flèche : chevron 8">
            <a:extLst>
              <a:ext uri="{FF2B5EF4-FFF2-40B4-BE49-F238E27FC236}">
                <a16:creationId xmlns:a16="http://schemas.microsoft.com/office/drawing/2014/main" id="{BDEADCE1-9252-3FC9-53F3-B740FBEAABFB}"/>
              </a:ext>
            </a:extLst>
          </p:cNvPr>
          <p:cNvSpPr/>
          <p:nvPr/>
        </p:nvSpPr>
        <p:spPr>
          <a:xfrm>
            <a:off x="4251051" y="4239819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F027DF4-0B0A-02EE-0CE8-11D562983D00}"/>
              </a:ext>
            </a:extLst>
          </p:cNvPr>
          <p:cNvSpPr txBox="1"/>
          <p:nvPr/>
        </p:nvSpPr>
        <p:spPr>
          <a:xfrm>
            <a:off x="1115427" y="3505840"/>
            <a:ext cx="162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4 FEVRIER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8D957D7-F482-DCBF-CD0C-E8BBB3DA9340}"/>
              </a:ext>
            </a:extLst>
          </p:cNvPr>
          <p:cNvSpPr txBox="1"/>
          <p:nvPr/>
        </p:nvSpPr>
        <p:spPr>
          <a:xfrm>
            <a:off x="1115427" y="2124635"/>
            <a:ext cx="1922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</a:t>
            </a:r>
            <a:r>
              <a:rPr lang="fr-FR" sz="1400" dirty="0">
                <a:solidFill>
                  <a:srgbClr val="818286"/>
                </a:solidFill>
                <a:latin typeface="Knockout HTF48-Featherweight" pitchFamily="2" charset="0"/>
              </a:rPr>
              <a:t>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Next </a:t>
            </a:r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Gen</a:t>
            </a:r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 Leaders en Santé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Sélection des lauréats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du jury</a:t>
            </a:r>
          </a:p>
        </p:txBody>
      </p:sp>
      <p:sp>
        <p:nvSpPr>
          <p:cNvPr id="29" name="Flèche : chevron 8">
            <a:extLst>
              <a:ext uri="{FF2B5EF4-FFF2-40B4-BE49-F238E27FC236}">
                <a16:creationId xmlns:a16="http://schemas.microsoft.com/office/drawing/2014/main" id="{5FF18103-B13D-FE8A-DC49-A5C1AE9716FE}"/>
              </a:ext>
            </a:extLst>
          </p:cNvPr>
          <p:cNvSpPr/>
          <p:nvPr/>
        </p:nvSpPr>
        <p:spPr>
          <a:xfrm>
            <a:off x="702999" y="3518796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91C793E-3726-2C02-9940-FF4B0D737AB9}"/>
              </a:ext>
            </a:extLst>
          </p:cNvPr>
          <p:cNvSpPr txBox="1"/>
          <p:nvPr/>
        </p:nvSpPr>
        <p:spPr>
          <a:xfrm>
            <a:off x="5526356" y="2519247"/>
            <a:ext cx="192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 </a:t>
            </a:r>
          </a:p>
          <a:p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SantExpo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Soirée 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La French Care</a:t>
            </a:r>
          </a:p>
        </p:txBody>
      </p:sp>
      <p:sp>
        <p:nvSpPr>
          <p:cNvPr id="34" name="Flèche : chevron 8">
            <a:extLst>
              <a:ext uri="{FF2B5EF4-FFF2-40B4-BE49-F238E27FC236}">
                <a16:creationId xmlns:a16="http://schemas.microsoft.com/office/drawing/2014/main" id="{2266BFD3-48ED-AB90-C59E-CF2C1F8AB822}"/>
              </a:ext>
            </a:extLst>
          </p:cNvPr>
          <p:cNvSpPr/>
          <p:nvPr/>
        </p:nvSpPr>
        <p:spPr>
          <a:xfrm>
            <a:off x="5106253" y="3614108"/>
            <a:ext cx="342900" cy="518160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1541F5C-12E9-7893-C301-2977CC3B5883}"/>
              </a:ext>
            </a:extLst>
          </p:cNvPr>
          <p:cNvSpPr txBox="1"/>
          <p:nvPr/>
        </p:nvSpPr>
        <p:spPr>
          <a:xfrm>
            <a:off x="6688140" y="4366576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11 JUIN</a:t>
            </a:r>
          </a:p>
        </p:txBody>
      </p:sp>
      <p:sp>
        <p:nvSpPr>
          <p:cNvPr id="37" name="Flèche : chevron 8">
            <a:extLst>
              <a:ext uri="{FF2B5EF4-FFF2-40B4-BE49-F238E27FC236}">
                <a16:creationId xmlns:a16="http://schemas.microsoft.com/office/drawing/2014/main" id="{4DAB23E9-0045-7869-6BDA-1B0D576D03C8}"/>
              </a:ext>
            </a:extLst>
          </p:cNvPr>
          <p:cNvSpPr/>
          <p:nvPr/>
        </p:nvSpPr>
        <p:spPr>
          <a:xfrm>
            <a:off x="6342365" y="4259006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7A29A49-8B3E-8A45-30BA-0BE914BBCFF3}"/>
              </a:ext>
            </a:extLst>
          </p:cNvPr>
          <p:cNvSpPr txBox="1"/>
          <p:nvPr/>
        </p:nvSpPr>
        <p:spPr>
          <a:xfrm>
            <a:off x="6676111" y="4768114"/>
            <a:ext cx="1827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69D0DAA-D512-377B-8633-B2302C459F2D}"/>
              </a:ext>
            </a:extLst>
          </p:cNvPr>
          <p:cNvSpPr txBox="1"/>
          <p:nvPr/>
        </p:nvSpPr>
        <p:spPr>
          <a:xfrm>
            <a:off x="4636622" y="4383542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9 AVRIL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E20989FA-C1D7-8A6B-1E08-7E028D319662}"/>
              </a:ext>
            </a:extLst>
          </p:cNvPr>
          <p:cNvSpPr/>
          <p:nvPr/>
        </p:nvSpPr>
        <p:spPr>
          <a:xfrm>
            <a:off x="6950578" y="3618184"/>
            <a:ext cx="342900" cy="514186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B01C0E-A691-5A50-5420-87BABB69769D}"/>
              </a:ext>
            </a:extLst>
          </p:cNvPr>
          <p:cNvSpPr txBox="1"/>
          <p:nvPr/>
        </p:nvSpPr>
        <p:spPr>
          <a:xfrm>
            <a:off x="7269030" y="3539083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8 JUILLET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BC9E63A-64D9-82A0-9BF3-05F4E26D5D30}"/>
              </a:ext>
            </a:extLst>
          </p:cNvPr>
          <p:cNvSpPr txBox="1"/>
          <p:nvPr/>
        </p:nvSpPr>
        <p:spPr>
          <a:xfrm>
            <a:off x="7269030" y="2331755"/>
            <a:ext cx="1394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INSTANCES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Assemblée générale</a:t>
            </a:r>
          </a:p>
          <a:p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suivie d’un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b="1" dirty="0" err="1">
                <a:latin typeface="HelveticaNeueLT Std Med Cn" panose="020B0406020202030204" pitchFamily="34" charset="0"/>
                <a:ea typeface="Calibri" panose="020F0502020204030204" pitchFamily="34" charset="0"/>
              </a:rPr>
              <a:t>Afterwork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A7E025A-A48F-87A8-D9A8-955E54DE9EC5}"/>
              </a:ext>
            </a:extLst>
          </p:cNvPr>
          <p:cNvSpPr txBox="1"/>
          <p:nvPr/>
        </p:nvSpPr>
        <p:spPr>
          <a:xfrm>
            <a:off x="8553407" y="4347389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10 SEPTEMBRE</a:t>
            </a:r>
          </a:p>
        </p:txBody>
      </p:sp>
      <p:sp>
        <p:nvSpPr>
          <p:cNvPr id="23" name="Flèche : chevron 8">
            <a:extLst>
              <a:ext uri="{FF2B5EF4-FFF2-40B4-BE49-F238E27FC236}">
                <a16:creationId xmlns:a16="http://schemas.microsoft.com/office/drawing/2014/main" id="{7B0A0F06-CBAB-73F6-8437-00DAA65898C8}"/>
              </a:ext>
            </a:extLst>
          </p:cNvPr>
          <p:cNvSpPr/>
          <p:nvPr/>
        </p:nvSpPr>
        <p:spPr>
          <a:xfrm>
            <a:off x="8207632" y="4239819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69F4DC9-1D35-DEED-8F18-D391773BBCBB}"/>
              </a:ext>
            </a:extLst>
          </p:cNvPr>
          <p:cNvSpPr txBox="1"/>
          <p:nvPr/>
        </p:nvSpPr>
        <p:spPr>
          <a:xfrm>
            <a:off x="8541378" y="4748927"/>
            <a:ext cx="1827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6D3E6C-FBF0-D179-D958-B30D548A993C}"/>
              </a:ext>
            </a:extLst>
          </p:cNvPr>
          <p:cNvSpPr txBox="1"/>
          <p:nvPr/>
        </p:nvSpPr>
        <p:spPr>
          <a:xfrm>
            <a:off x="10478484" y="4351827"/>
            <a:ext cx="156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18286"/>
                </a:solidFill>
                <a:latin typeface="Barlow Condensed ExtraBold" pitchFamily="2" charset="77"/>
                <a:ea typeface="+mj-ea"/>
                <a:cs typeface="+mj-cs"/>
              </a:rPr>
              <a:t>19 NOVEMBRE</a:t>
            </a:r>
          </a:p>
        </p:txBody>
      </p:sp>
      <p:sp>
        <p:nvSpPr>
          <p:cNvPr id="26" name="Flèche : chevron 8">
            <a:extLst>
              <a:ext uri="{FF2B5EF4-FFF2-40B4-BE49-F238E27FC236}">
                <a16:creationId xmlns:a16="http://schemas.microsoft.com/office/drawing/2014/main" id="{7CFC6CC9-1A32-0BE8-5BCF-06B62B85872B}"/>
              </a:ext>
            </a:extLst>
          </p:cNvPr>
          <p:cNvSpPr/>
          <p:nvPr/>
        </p:nvSpPr>
        <p:spPr>
          <a:xfrm>
            <a:off x="10132709" y="4244257"/>
            <a:ext cx="342900" cy="518160"/>
          </a:xfrm>
          <a:prstGeom prst="chevron">
            <a:avLst/>
          </a:prstGeom>
          <a:solidFill>
            <a:srgbClr val="8182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B46DC0-06D8-B9BB-8AC3-A125649EBC19}"/>
              </a:ext>
            </a:extLst>
          </p:cNvPr>
          <p:cNvSpPr txBox="1"/>
          <p:nvPr/>
        </p:nvSpPr>
        <p:spPr>
          <a:xfrm>
            <a:off x="10466455" y="4753365"/>
            <a:ext cx="1827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RENCONTRE-DÉBAT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Petit-déjeuner</a:t>
            </a: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 </a:t>
            </a:r>
            <a:b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</a:br>
            <a:r>
              <a:rPr lang="fr-FR" sz="1400" dirty="0">
                <a:latin typeface="HelveticaNeueLT Std Lt Cn" panose="020B0406020202030204" pitchFamily="34" charset="0"/>
                <a:ea typeface="Calibri" panose="020F0502020204030204" pitchFamily="34" charset="0"/>
              </a:rPr>
              <a:t>autour d’une personnalité du monde économique ou politique</a:t>
            </a:r>
          </a:p>
        </p:txBody>
      </p:sp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941D8757-3206-B813-C31A-59DEB66E680B}"/>
              </a:ext>
            </a:extLst>
          </p:cNvPr>
          <p:cNvSpPr/>
          <p:nvPr/>
        </p:nvSpPr>
        <p:spPr>
          <a:xfrm>
            <a:off x="8799052" y="3637850"/>
            <a:ext cx="342900" cy="514186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0E8F342-B373-F900-55EA-E6AFBDA57485}"/>
              </a:ext>
            </a:extLst>
          </p:cNvPr>
          <p:cNvSpPr txBox="1"/>
          <p:nvPr/>
        </p:nvSpPr>
        <p:spPr>
          <a:xfrm>
            <a:off x="9117504" y="3558749"/>
            <a:ext cx="1349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8 OCTOBRE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5010265-1439-7732-999E-071F1E0AA832}"/>
              </a:ext>
            </a:extLst>
          </p:cNvPr>
          <p:cNvSpPr txBox="1"/>
          <p:nvPr/>
        </p:nvSpPr>
        <p:spPr>
          <a:xfrm>
            <a:off x="9117504" y="2833203"/>
            <a:ext cx="1394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818286"/>
                </a:solidFill>
                <a:latin typeface="Barlow Condensed SemiBold" pitchFamily="2" charset="77"/>
              </a:rPr>
              <a:t>ÉVÉNEMENT 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BIG</a:t>
            </a:r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  <a:p>
            <a:endParaRPr lang="fr-FR" sz="1400" dirty="0">
              <a:latin typeface="HelveticaNeueLT Std Lt Cn" panose="020B04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4" name="Flèche : chevron 43">
            <a:extLst>
              <a:ext uri="{FF2B5EF4-FFF2-40B4-BE49-F238E27FC236}">
                <a16:creationId xmlns:a16="http://schemas.microsoft.com/office/drawing/2014/main" id="{EC82DD7A-B27E-408D-27C3-1E97726C591B}"/>
              </a:ext>
            </a:extLst>
          </p:cNvPr>
          <p:cNvSpPr/>
          <p:nvPr/>
        </p:nvSpPr>
        <p:spPr>
          <a:xfrm>
            <a:off x="10421378" y="3598519"/>
            <a:ext cx="342900" cy="514186"/>
          </a:xfrm>
          <a:prstGeom prst="chevron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0079875-9CC7-0F74-D440-B56FC8CE446C}"/>
              </a:ext>
            </a:extLst>
          </p:cNvPr>
          <p:cNvSpPr txBox="1"/>
          <p:nvPr/>
        </p:nvSpPr>
        <p:spPr>
          <a:xfrm>
            <a:off x="10739830" y="3519418"/>
            <a:ext cx="1349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79F"/>
                </a:solidFill>
                <a:latin typeface="Barlow Condensed ExtraBold" pitchFamily="2" charset="77"/>
                <a:ea typeface="+mj-ea"/>
                <a:cs typeface="+mj-cs"/>
              </a:rPr>
              <a:t>2 DECEMBRE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D0AEE33-0928-23B7-4591-DFA1512E3BD2}"/>
              </a:ext>
            </a:extLst>
          </p:cNvPr>
          <p:cNvSpPr txBox="1"/>
          <p:nvPr/>
        </p:nvSpPr>
        <p:spPr>
          <a:xfrm>
            <a:off x="10739830" y="2557896"/>
            <a:ext cx="1394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DB79F"/>
                </a:solidFill>
                <a:latin typeface="Barlow Condensed SemiBold" pitchFamily="2" charset="77"/>
              </a:rPr>
              <a:t>INSTANCES</a:t>
            </a:r>
          </a:p>
          <a:p>
            <a:r>
              <a:rPr lang="fr-FR" sz="1400" b="1" dirty="0">
                <a:latin typeface="HelveticaNeueLT Std Med Cn" panose="020B0406020202030204" pitchFamily="34" charset="0"/>
                <a:ea typeface="Calibri" panose="020F0502020204030204" pitchFamily="34" charset="0"/>
              </a:rPr>
              <a:t>Assemblée générale</a:t>
            </a:r>
          </a:p>
        </p:txBody>
      </p:sp>
    </p:spTree>
    <p:extLst>
      <p:ext uri="{BB962C8B-B14F-4D97-AF65-F5344CB8AC3E}">
        <p14:creationId xmlns:p14="http://schemas.microsoft.com/office/powerpoint/2010/main" val="33937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6372-4237-4B18-9F35-528D02DD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98B202-3DC5-5EF5-8569-5D9DBA84AC86}"/>
              </a:ext>
            </a:extLst>
          </p:cNvPr>
          <p:cNvSpPr/>
          <p:nvPr/>
        </p:nvSpPr>
        <p:spPr>
          <a:xfrm>
            <a:off x="-11018" y="0"/>
            <a:ext cx="12203018" cy="6858000"/>
          </a:xfrm>
          <a:prstGeom prst="rect">
            <a:avLst/>
          </a:prstGeom>
          <a:solidFill>
            <a:srgbClr val="4DB79F">
              <a:alpha val="451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1D8EC4F-D499-8169-0751-2767BACAF376}"/>
              </a:ext>
            </a:extLst>
          </p:cNvPr>
          <p:cNvSpPr txBox="1">
            <a:spLocks/>
          </p:cNvSpPr>
          <p:nvPr/>
        </p:nvSpPr>
        <p:spPr>
          <a:xfrm>
            <a:off x="2285959" y="762793"/>
            <a:ext cx="6405333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4DB79F"/>
                </a:solidFill>
                <a:latin typeface="Barlow Condensed SemiBold" pitchFamily="2" charset="77"/>
              </a:rPr>
              <a:t>LES CONDITIONS D’ADHÉSION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57A448-4D31-9B7B-2884-9FCD6DEB36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76" y="676926"/>
            <a:ext cx="1677031" cy="8048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1AB220-B510-728D-F2F5-36EE044F3195}"/>
              </a:ext>
            </a:extLst>
          </p:cNvPr>
          <p:cNvSpPr txBox="1"/>
          <p:nvPr/>
        </p:nvSpPr>
        <p:spPr>
          <a:xfrm>
            <a:off x="652347" y="3180229"/>
            <a:ext cx="3344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425F6C"/>
                </a:solidFill>
                <a:latin typeface="Barlow Condensed SemiBold" pitchFamily="2" charset="77"/>
              </a:rPr>
              <a:t>ACTIVITÉ PRINCIPALE</a:t>
            </a:r>
          </a:p>
          <a:p>
            <a:pPr algn="ctr"/>
            <a:r>
              <a:rPr lang="fr-FR" sz="3200" b="1" dirty="0">
                <a:solidFill>
                  <a:srgbClr val="425F6C"/>
                </a:solidFill>
                <a:latin typeface="Barlow Condensed SemiBold" pitchFamily="2" charset="77"/>
              </a:rPr>
              <a:t>DANS LA SANTÉ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AA00B5-234B-7D0F-C159-B8C6088F28FF}"/>
              </a:ext>
            </a:extLst>
          </p:cNvPr>
          <p:cNvSpPr txBox="1"/>
          <p:nvPr/>
        </p:nvSpPr>
        <p:spPr>
          <a:xfrm>
            <a:off x="4423553" y="3201848"/>
            <a:ext cx="3344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425F6C"/>
                </a:solidFill>
                <a:latin typeface="Barlow Condensed SemiBold" pitchFamily="2" charset="77"/>
              </a:rPr>
              <a:t>SIÈGE SOCIAL</a:t>
            </a:r>
          </a:p>
          <a:p>
            <a:pPr algn="ctr"/>
            <a:r>
              <a:rPr lang="fr-FR" sz="3200" b="1" dirty="0">
                <a:solidFill>
                  <a:srgbClr val="425F6C"/>
                </a:solidFill>
                <a:latin typeface="Barlow Condensed SemiBold" pitchFamily="2" charset="77"/>
              </a:rPr>
              <a:t>EN FRANCE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5859DA-6357-BE3E-62E3-2D5934D4C326}"/>
              </a:ext>
            </a:extLst>
          </p:cNvPr>
          <p:cNvSpPr txBox="1"/>
          <p:nvPr/>
        </p:nvSpPr>
        <p:spPr>
          <a:xfrm>
            <a:off x="7612176" y="3201848"/>
            <a:ext cx="3835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425F6C"/>
                </a:solidFill>
                <a:latin typeface="Barlow Condensed SemiBold" pitchFamily="2" charset="77"/>
              </a:rPr>
              <a:t>COTISATION ANNUELLE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Statut Membre Actif : 15.000€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Statut spécial « startups » (entreprises de moins de 5 ans d’existence) : 3.750€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DB79F"/>
                </a:solidFill>
                <a:latin typeface="HelveticaNeueLT Std Lt Cn" panose="020B0406020202030204" pitchFamily="34" charset="0"/>
              </a:rPr>
              <a:t>Réduction de la cotisation possible dans le cadre du programme de parrainage</a:t>
            </a:r>
            <a:endParaRPr lang="fr-FR" sz="1600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EF26C74-42E4-44DD-A8BE-F4F7EE4F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680" y="1914312"/>
            <a:ext cx="1034150" cy="1009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58EED1-EEC6-7801-2673-9D55C5DA3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956" y="1947698"/>
            <a:ext cx="942428" cy="9424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D46891-10F6-179A-A56F-3A5790ACF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626" y="2019686"/>
            <a:ext cx="961091" cy="9424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FE847C-EF37-2603-08DB-63061D8580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7241" y="4990743"/>
            <a:ext cx="2328551" cy="2585323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0B211F-25BB-D0D2-5675-67F59231BCF2}"/>
              </a:ext>
            </a:extLst>
          </p:cNvPr>
          <p:cNvSpPr txBox="1"/>
          <p:nvPr/>
        </p:nvSpPr>
        <p:spPr>
          <a:xfrm>
            <a:off x="6321363" y="4983757"/>
            <a:ext cx="1183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423648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4F0557D-153C-8244-A7AB-F6CCA7C171BC}"/>
              </a:ext>
            </a:extLst>
          </p:cNvPr>
          <p:cNvSpPr/>
          <p:nvPr/>
        </p:nvSpPr>
        <p:spPr>
          <a:xfrm>
            <a:off x="1571978" y="4417313"/>
            <a:ext cx="229060" cy="215617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14E7988-F5D9-51BB-2312-6372A5702EA5}"/>
              </a:ext>
            </a:extLst>
          </p:cNvPr>
          <p:cNvSpPr txBox="1">
            <a:spLocks/>
          </p:cNvSpPr>
          <p:nvPr/>
        </p:nvSpPr>
        <p:spPr>
          <a:xfrm>
            <a:off x="1991392" y="864319"/>
            <a:ext cx="6405333" cy="71962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Barlow Condensed SemiBold" pitchFamily="2" charset="77"/>
              </a:rPr>
              <a:t>LES POINTS FORTS DE L’ASSOCIATION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4005A8-E058-99E6-A0FD-C8BB6ED676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595" y="688648"/>
            <a:ext cx="1677031" cy="8048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E759F1-0BE9-5982-5E0E-CFB5E8E3912E}"/>
              </a:ext>
            </a:extLst>
          </p:cNvPr>
          <p:cNvSpPr txBox="1"/>
          <p:nvPr/>
        </p:nvSpPr>
        <p:spPr>
          <a:xfrm>
            <a:off x="156732" y="2525403"/>
            <a:ext cx="334489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Fédérer</a:t>
            </a:r>
            <a:endParaRPr lang="fr-FR" sz="3200" b="1" cap="all" dirty="0">
              <a:solidFill>
                <a:srgbClr val="4DB79F"/>
              </a:solidFill>
              <a:latin typeface="Barlow Condensed SemiBold" pitchFamily="2" charset="77"/>
            </a:endParaRP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  <a:t>les acteurs privés et publics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  <a:t>de la santé les plus engagés</a:t>
            </a:r>
            <a:endParaRPr lang="fr-FR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au sein d’un espace d’échange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unique </a:t>
            </a:r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qui regroupe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Une </a:t>
            </a:r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  <a:t>quarantaine d’organisations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  <a:t>adhérentes et partenaires</a:t>
            </a:r>
            <a:br>
              <a:rPr lang="fr-FR" sz="2400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</a:br>
            <a:endParaRPr lang="fr-FR" sz="1200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349FA2-C0AE-7542-D6BE-217FDC6253B4}"/>
              </a:ext>
            </a:extLst>
          </p:cNvPr>
          <p:cNvSpPr txBox="1"/>
          <p:nvPr/>
        </p:nvSpPr>
        <p:spPr>
          <a:xfrm>
            <a:off x="2793840" y="3652850"/>
            <a:ext cx="33448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Medium" panose="020B0503050000020004" pitchFamily="34" charset="0"/>
              </a:rPr>
              <a:t>Nouer des</a:t>
            </a:r>
            <a:endParaRPr lang="fr-FR" sz="2400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  <a:p>
            <a:pPr algn="ctr"/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Partenariats</a:t>
            </a:r>
            <a:b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</a:br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stratégiques</a:t>
            </a:r>
            <a:endParaRPr lang="fr-FR" sz="3200" b="1" cap="all" dirty="0">
              <a:solidFill>
                <a:srgbClr val="4DB79F"/>
              </a:solidFill>
              <a:latin typeface="Barlow Condensed SemiBold" pitchFamily="2" charset="77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pour renforcer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les synergies</a:t>
            </a:r>
            <a:endParaRPr lang="fr-FR" sz="1200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990D3AE-C618-801C-61EC-6CD04CC978B4}"/>
              </a:ext>
            </a:extLst>
          </p:cNvPr>
          <p:cNvSpPr txBox="1"/>
          <p:nvPr/>
        </p:nvSpPr>
        <p:spPr>
          <a:xfrm>
            <a:off x="5404432" y="2182146"/>
            <a:ext cx="33448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  <a:p>
            <a:pPr algn="ctr"/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Animer</a:t>
            </a:r>
          </a:p>
          <a:p>
            <a:pPr algn="ctr"/>
            <a:r>
              <a:rPr lang="fr-FR" sz="2400" b="1" cap="all" dirty="0">
                <a:solidFill>
                  <a:schemeClr val="bg1"/>
                </a:solidFill>
                <a:latin typeface="HelveticaNeueLT Std Med Cn" panose="020B0406020202030204" pitchFamily="34" charset="0"/>
              </a:rPr>
              <a:t>6 commissions</a:t>
            </a:r>
          </a:p>
          <a:p>
            <a:pPr algn="ctr"/>
            <a:r>
              <a:rPr lang="fr-FR" sz="2400" b="1" cap="all" dirty="0">
                <a:solidFill>
                  <a:schemeClr val="bg1"/>
                </a:solidFill>
                <a:latin typeface="HelveticaNeueLT Std Med Cn" panose="020B0406020202030204" pitchFamily="34" charset="0"/>
              </a:rPr>
              <a:t>Thématiques</a:t>
            </a:r>
          </a:p>
          <a:p>
            <a:pPr algn="ctr"/>
            <a:r>
              <a:rPr lang="fr-FR" sz="2400" b="1" cap="all" dirty="0">
                <a:solidFill>
                  <a:schemeClr val="bg1"/>
                </a:solidFill>
                <a:latin typeface="HelveticaNeueLT Std Med Cn" panose="020B0406020202030204" pitchFamily="34" charset="0"/>
              </a:rPr>
              <a:t>&amp; publier</a:t>
            </a:r>
          </a:p>
          <a:p>
            <a:pPr algn="ctr"/>
            <a:r>
              <a:rPr lang="fr-FR" sz="2400" b="1" cap="all" dirty="0">
                <a:solidFill>
                  <a:schemeClr val="bg1"/>
                </a:solidFill>
                <a:latin typeface="HelveticaNeueLT Std Med Cn" panose="020B0406020202030204" pitchFamily="34" charset="0"/>
              </a:rPr>
              <a:t>des études</a:t>
            </a:r>
            <a:endParaRPr lang="fr-FR" sz="2400" b="1" cap="all" dirty="0">
              <a:solidFill>
                <a:schemeClr val="bg1"/>
              </a:solidFill>
              <a:latin typeface="HelveticaNeueLT Std Lt Cn" panose="020B0406020202030204" pitchFamily="34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• 18 réunions 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• Une trentaine </a:t>
            </a:r>
            <a:b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de collaborateurs mobilisés </a:t>
            </a:r>
            <a:b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HelveticaNeueLT Std Lt Cn" panose="020B0406020202030204" pitchFamily="34" charset="0"/>
                <a:ea typeface="Fira Sans Book" panose="020B0503050000020004" pitchFamily="34" charset="0"/>
              </a:rPr>
              <a:t>en 2024</a:t>
            </a:r>
            <a:endParaRPr lang="fr-FR" sz="1200" dirty="0">
              <a:solidFill>
                <a:schemeClr val="bg1"/>
              </a:solidFill>
              <a:latin typeface="HelveticaNeueLT Std Lt Cn" panose="020B0406020202030204" pitchFamily="34" charset="0"/>
              <a:ea typeface="Fira Sans Book" panose="020B05030500000200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75D593-E371-DB1B-4C4A-868A7A96729C}"/>
              </a:ext>
            </a:extLst>
          </p:cNvPr>
          <p:cNvSpPr txBox="1"/>
          <p:nvPr/>
        </p:nvSpPr>
        <p:spPr>
          <a:xfrm>
            <a:off x="8722557" y="2353243"/>
            <a:ext cx="2842445" cy="2923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organiser</a:t>
            </a:r>
            <a:endParaRPr lang="fr-FR" sz="3200" b="1" cap="all" dirty="0">
              <a:solidFill>
                <a:srgbClr val="4DB79F"/>
              </a:solidFill>
              <a:latin typeface="Barlow Condensed SemiBold" pitchFamily="2" charset="77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des événements réservés</a:t>
            </a:r>
            <a:b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à ses adhérents réunissant </a:t>
            </a:r>
            <a:b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des acteurs économiques </a:t>
            </a:r>
            <a:b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et politiques.</a:t>
            </a:r>
          </a:p>
          <a:p>
            <a:pPr algn="ctr"/>
            <a:endParaRPr lang="fr-FR" sz="2400" b="1" cap="all" dirty="0">
              <a:solidFill>
                <a:schemeClr val="tx2"/>
              </a:solidFill>
              <a:latin typeface="HelveticaNeueLT Std Med Cn" panose="020B0406020202030204" pitchFamily="34" charset="0"/>
            </a:endParaRPr>
          </a:p>
          <a:p>
            <a:pPr algn="ctr"/>
            <a:r>
              <a:rPr lang="fr-FR" sz="3200" b="1" cap="all" dirty="0">
                <a:solidFill>
                  <a:schemeClr val="tx2"/>
                </a:solidFill>
                <a:latin typeface="Barlow Condensed SemiBold" pitchFamily="2" charset="77"/>
              </a:rPr>
              <a:t>assurer</a:t>
            </a:r>
            <a:endParaRPr lang="fr-FR" sz="3200" b="1" cap="all" dirty="0">
              <a:solidFill>
                <a:srgbClr val="4DB79F"/>
              </a:solidFill>
              <a:latin typeface="Barlow Condensed SemiBold" pitchFamily="2" charset="77"/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une forte présence </a:t>
            </a:r>
            <a:b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HelveticaNeueLT Std Med Cn" panose="020B0406020202030204" pitchFamily="34" charset="0"/>
                <a:ea typeface="Fira Sans Book" panose="020B0503050000020004" pitchFamily="34" charset="0"/>
              </a:rPr>
              <a:t>lors des événements clés autour de la santé.</a:t>
            </a:r>
          </a:p>
          <a:p>
            <a:pPr algn="ctr"/>
            <a:endParaRPr lang="fr-FR" b="1" dirty="0">
              <a:solidFill>
                <a:schemeClr val="bg1"/>
              </a:solidFill>
              <a:latin typeface="HelveticaNeueLT Std Med Cn" panose="020B0406020202030204" pitchFamily="34" charset="0"/>
              <a:ea typeface="Fira Sans Book" panose="020B0503050000020004" pitchFamily="34" charset="0"/>
            </a:endParaRPr>
          </a:p>
        </p:txBody>
      </p:sp>
      <p:pic>
        <p:nvPicPr>
          <p:cNvPr id="44" name="Graphique 43" descr="Avis des clients avec un remplissage uni">
            <a:extLst>
              <a:ext uri="{FF2B5EF4-FFF2-40B4-BE49-F238E27FC236}">
                <a16:creationId xmlns:a16="http://schemas.microsoft.com/office/drawing/2014/main" id="{A6E6FB77-F137-260F-CE42-0CB58456E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0614" y="1672874"/>
            <a:ext cx="852529" cy="852529"/>
          </a:xfrm>
          <a:prstGeom prst="rect">
            <a:avLst/>
          </a:prstGeom>
        </p:spPr>
      </p:pic>
      <p:pic>
        <p:nvPicPr>
          <p:cNvPr id="47" name="Graphique 46" descr="Réseaux sociaux avec un remplissage uni">
            <a:extLst>
              <a:ext uri="{FF2B5EF4-FFF2-40B4-BE49-F238E27FC236}">
                <a16:creationId xmlns:a16="http://schemas.microsoft.com/office/drawing/2014/main" id="{1A09E7E3-9694-9F3B-2310-C76912206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4991" y="2826720"/>
            <a:ext cx="914400" cy="914400"/>
          </a:xfrm>
          <a:prstGeom prst="rect">
            <a:avLst/>
          </a:prstGeom>
        </p:spPr>
      </p:pic>
      <p:pic>
        <p:nvPicPr>
          <p:cNvPr id="49" name="Graphique 48" descr="Poignée de main avec un remplissage uni">
            <a:extLst>
              <a:ext uri="{FF2B5EF4-FFF2-40B4-BE49-F238E27FC236}">
                <a16:creationId xmlns:a16="http://schemas.microsoft.com/office/drawing/2014/main" id="{BEDB2534-60C5-AB44-88AF-55A5BC54C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1979" y="1751192"/>
            <a:ext cx="914400" cy="914400"/>
          </a:xfrm>
          <a:prstGeom prst="rect">
            <a:avLst/>
          </a:prstGeom>
        </p:spPr>
      </p:pic>
      <p:pic>
        <p:nvPicPr>
          <p:cNvPr id="51" name="Graphique 50" descr="Presse-papiers vérifié avec un remplissage uni">
            <a:extLst>
              <a:ext uri="{FF2B5EF4-FFF2-40B4-BE49-F238E27FC236}">
                <a16:creationId xmlns:a16="http://schemas.microsoft.com/office/drawing/2014/main" id="{EC3F4798-4A5C-0C29-CA46-C05EA4E108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5123" y="14028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0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32B4-AA62-AB8B-365A-6EE4C94B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A9553E-2589-42FC-E98A-8F1B62F2BF1C}"/>
              </a:ext>
            </a:extLst>
          </p:cNvPr>
          <p:cNvSpPr/>
          <p:nvPr/>
        </p:nvSpPr>
        <p:spPr>
          <a:xfrm>
            <a:off x="-11018" y="5696010"/>
            <a:ext cx="12203018" cy="1161990"/>
          </a:xfrm>
          <a:prstGeom prst="rect">
            <a:avLst/>
          </a:prstGeom>
          <a:solidFill>
            <a:srgbClr val="4DB79F">
              <a:alpha val="397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917A80F-01DE-6D85-D5ED-DB2729280D66}"/>
              </a:ext>
            </a:extLst>
          </p:cNvPr>
          <p:cNvSpPr txBox="1">
            <a:spLocks/>
          </p:cNvSpPr>
          <p:nvPr/>
        </p:nvSpPr>
        <p:spPr>
          <a:xfrm>
            <a:off x="134640" y="5917195"/>
            <a:ext cx="4614108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bg1"/>
                </a:solidFill>
                <a:latin typeface="Barlow Condensed SemiBold" pitchFamily="2" charset="77"/>
              </a:rPr>
              <a:t>LES PARTENAIRES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A4B90E-DB46-8C19-B1FC-7111B8251C34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82825D1-3904-DF40-8472-C31076065E97}"/>
              </a:ext>
            </a:extLst>
          </p:cNvPr>
          <p:cNvSpPr txBox="1">
            <a:spLocks/>
          </p:cNvSpPr>
          <p:nvPr/>
        </p:nvSpPr>
        <p:spPr>
          <a:xfrm>
            <a:off x="435448" y="304201"/>
            <a:ext cx="4614108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bg1"/>
                </a:solidFill>
                <a:latin typeface="Barlow Condensed SemiBold" pitchFamily="2" charset="77"/>
              </a:rPr>
              <a:t>LES MEMBRES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6BCCE7-1A98-0658-0953-19479E59A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63" y="238005"/>
            <a:ext cx="1677031" cy="8048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22511B-9DCA-D3D6-952C-C4F27DCD1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525" y="5831966"/>
            <a:ext cx="1677031" cy="804850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94C1A2D9-4F0F-9DB5-CDF3-334F3F346041}"/>
              </a:ext>
            </a:extLst>
          </p:cNvPr>
          <p:cNvGrpSpPr/>
          <p:nvPr/>
        </p:nvGrpSpPr>
        <p:grpSpPr>
          <a:xfrm>
            <a:off x="5383923" y="5705273"/>
            <a:ext cx="6359013" cy="939398"/>
            <a:chOff x="5383923" y="5705273"/>
            <a:chExt cx="6359013" cy="9393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C383475-4370-BA1F-2DDE-CF0A64F9A867}"/>
                </a:ext>
              </a:extLst>
            </p:cNvPr>
            <p:cNvGrpSpPr/>
            <p:nvPr/>
          </p:nvGrpSpPr>
          <p:grpSpPr>
            <a:xfrm>
              <a:off x="5383923" y="5705273"/>
              <a:ext cx="6098352" cy="939398"/>
              <a:chOff x="9859669" y="9932568"/>
              <a:chExt cx="4064917" cy="583351"/>
            </a:xfrm>
          </p:grpSpPr>
          <p:pic>
            <p:nvPicPr>
              <p:cNvPr id="20" name="Image 19" descr="Une image contenant texte, capture d’écran, Police, logiciel&#10;&#10;Description générée automatiquement">
                <a:extLst>
                  <a:ext uri="{FF2B5EF4-FFF2-40B4-BE49-F238E27FC236}">
                    <a16:creationId xmlns:a16="http://schemas.microsoft.com/office/drawing/2014/main" id="{6778493A-08CB-C441-5397-4EF9C8318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48" t="75141" r="26830" b="13125"/>
              <a:stretch/>
            </p:blipFill>
            <p:spPr>
              <a:xfrm>
                <a:off x="9859669" y="9932568"/>
                <a:ext cx="2739061" cy="583350"/>
              </a:xfrm>
              <a:prstGeom prst="rect">
                <a:avLst/>
              </a:prstGeom>
            </p:spPr>
          </p:pic>
          <p:pic>
            <p:nvPicPr>
              <p:cNvPr id="21" name="Image 20" descr="Une image contenant texte, capture d’écran, Police, logiciel&#10;&#10;Description générée automatiquement">
                <a:extLst>
                  <a:ext uri="{FF2B5EF4-FFF2-40B4-BE49-F238E27FC236}">
                    <a16:creationId xmlns:a16="http://schemas.microsoft.com/office/drawing/2014/main" id="{91D84118-7931-6428-C8A6-2A9A5D264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17" t="74693" b="13574"/>
              <a:stretch/>
            </p:blipFill>
            <p:spPr>
              <a:xfrm>
                <a:off x="12591242" y="9932569"/>
                <a:ext cx="1333344" cy="583350"/>
              </a:xfrm>
              <a:prstGeom prst="rect">
                <a:avLst/>
              </a:prstGeom>
            </p:spPr>
          </p:pic>
        </p:grpSp>
        <p:pic>
          <p:nvPicPr>
            <p:cNvPr id="22" name="Image 21" descr="Une image contenant texte, Police, jaune, logo&#10;&#10;Le contenu généré par l’IA peut être incorrect.">
              <a:extLst>
                <a:ext uri="{FF2B5EF4-FFF2-40B4-BE49-F238E27FC236}">
                  <a16:creationId xmlns:a16="http://schemas.microsoft.com/office/drawing/2014/main" id="{163CE684-CEBC-18E9-47D1-AAD9E42E5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0375" y="6127715"/>
              <a:ext cx="958959" cy="273086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0D5ADC9-A9BF-AAC5-4402-F5809D2A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3698" y="6053450"/>
              <a:ext cx="779238" cy="398851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3502E06-0476-9631-D4DC-E6EDFFCE4123}"/>
              </a:ext>
            </a:extLst>
          </p:cNvPr>
          <p:cNvGrpSpPr/>
          <p:nvPr/>
        </p:nvGrpSpPr>
        <p:grpSpPr>
          <a:xfrm>
            <a:off x="597562" y="1497566"/>
            <a:ext cx="10219140" cy="3747869"/>
            <a:chOff x="597562" y="1497566"/>
            <a:chExt cx="10219140" cy="374786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BF20EA-05E5-7319-F614-F31357A80223}"/>
                </a:ext>
              </a:extLst>
            </p:cNvPr>
            <p:cNvSpPr/>
            <p:nvPr/>
          </p:nvSpPr>
          <p:spPr>
            <a:xfrm>
              <a:off x="762000" y="3951514"/>
              <a:ext cx="1679694" cy="5442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270AE91-6977-27EF-2CCA-9D6096E6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9" t="20484" r="73340" b="70232"/>
            <a:stretch>
              <a:fillRect/>
            </a:stretch>
          </p:blipFill>
          <p:spPr>
            <a:xfrm>
              <a:off x="957943" y="1556813"/>
              <a:ext cx="1068847" cy="799535"/>
            </a:xfrm>
            <a:prstGeom prst="rect">
              <a:avLst/>
            </a:prstGeom>
          </p:spPr>
        </p:pic>
        <p:pic>
          <p:nvPicPr>
            <p:cNvPr id="14" name="Image 13" descr="Une image contenant Police, Graphique, graphisme, texte&#10;&#10;Description générée automatiquement">
              <a:extLst>
                <a:ext uri="{FF2B5EF4-FFF2-40B4-BE49-F238E27FC236}">
                  <a16:creationId xmlns:a16="http://schemas.microsoft.com/office/drawing/2014/main" id="{ACA0D1F6-55C0-A12E-9A74-32D0BDB9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87" y="4593609"/>
              <a:ext cx="1251454" cy="34281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55D4D8F-D425-EBCB-0E86-F782FF069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3" t="59016" r="19352" b="34048"/>
            <a:stretch>
              <a:fillRect/>
            </a:stretch>
          </p:blipFill>
          <p:spPr>
            <a:xfrm>
              <a:off x="9426293" y="4476259"/>
              <a:ext cx="1295994" cy="55997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DA716-CABB-E9D4-738A-82226B42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6523" y="4439559"/>
              <a:ext cx="1263249" cy="671336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66A1931-706A-DE9A-ACEC-4631C505B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7" t="32648" r="42352" b="60913"/>
            <a:stretch>
              <a:fillRect/>
            </a:stretch>
          </p:blipFill>
          <p:spPr>
            <a:xfrm>
              <a:off x="597562" y="2647450"/>
              <a:ext cx="1604788" cy="55442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64F9516-77C4-A164-F828-E19FDDB7F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5" t="22673" r="43545" b="70820"/>
            <a:stretch>
              <a:fillRect/>
            </a:stretch>
          </p:blipFill>
          <p:spPr>
            <a:xfrm>
              <a:off x="4043968" y="1740373"/>
              <a:ext cx="1915886" cy="56034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13FB098-F021-C6F9-F1CB-109207EC6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1438" t="17563" r="72155" b="72072"/>
            <a:stretch>
              <a:fillRect/>
            </a:stretch>
          </p:blipFill>
          <p:spPr>
            <a:xfrm>
              <a:off x="2115798" y="1726600"/>
              <a:ext cx="1621776" cy="54428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503E98C-91B3-CA2E-2C28-9286B3AF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55" t="20484" b="69439"/>
            <a:stretch>
              <a:fillRect/>
            </a:stretch>
          </p:blipFill>
          <p:spPr>
            <a:xfrm>
              <a:off x="6123232" y="1497566"/>
              <a:ext cx="1679694" cy="867883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0B6154B-43BC-FD69-D3B0-422470FB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2" t="32825" r="70557" b="61519"/>
            <a:stretch>
              <a:fillRect/>
            </a:stretch>
          </p:blipFill>
          <p:spPr>
            <a:xfrm>
              <a:off x="7891934" y="1745554"/>
              <a:ext cx="1251455" cy="48719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C0EA3EA-9FEB-8E36-BA6C-2E3454DC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7" t="31498" r="57122" b="59752"/>
            <a:stretch>
              <a:fillRect/>
            </a:stretch>
          </p:blipFill>
          <p:spPr>
            <a:xfrm>
              <a:off x="9232397" y="1655150"/>
              <a:ext cx="1584305" cy="75354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8C41A0-912C-4F4E-B83F-07FA805C9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35" t="24869" r="18187" b="57012"/>
            <a:stretch>
              <a:fillRect/>
            </a:stretch>
          </p:blipFill>
          <p:spPr>
            <a:xfrm>
              <a:off x="2441694" y="2577422"/>
              <a:ext cx="1089053" cy="72337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A0EDD56-0FE6-5B1D-CE11-584693F5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378" t="23568" r="5040" b="60001"/>
            <a:stretch>
              <a:fillRect/>
            </a:stretch>
          </p:blipFill>
          <p:spPr>
            <a:xfrm>
              <a:off x="4300980" y="2618081"/>
              <a:ext cx="1251455" cy="656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6543819-9724-D3B8-F4F0-C3B236B09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5" t="40000" r="85495" b="38262"/>
            <a:stretch>
              <a:fillRect/>
            </a:stretch>
          </p:blipFill>
          <p:spPr>
            <a:xfrm>
              <a:off x="6123232" y="2492871"/>
              <a:ext cx="1147549" cy="867883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35E73A7-3BB1-479E-C6FC-9A4019AE7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2777" t="33492" r="43446" b="59630"/>
            <a:stretch>
              <a:fillRect/>
            </a:stretch>
          </p:blipFill>
          <p:spPr>
            <a:xfrm>
              <a:off x="7767029" y="2806827"/>
              <a:ext cx="1276143" cy="338467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F10DD17-8B0B-5402-6BCE-0C9B49A3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70" t="42473" r="71431" b="43683"/>
            <a:stretch>
              <a:fillRect/>
            </a:stretch>
          </p:blipFill>
          <p:spPr>
            <a:xfrm>
              <a:off x="9358046" y="2675471"/>
              <a:ext cx="1458656" cy="55270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684BE144-9AEE-B83C-47B7-B844BAB6B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92" t="42134" r="57742" b="42537"/>
            <a:stretch>
              <a:fillRect/>
            </a:stretch>
          </p:blipFill>
          <p:spPr>
            <a:xfrm>
              <a:off x="851233" y="3573088"/>
              <a:ext cx="1336127" cy="579123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7FECEE3-02C9-C690-25C2-78E1AB52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196" t="42378" r="30613" b="42802"/>
            <a:stretch>
              <a:fillRect/>
            </a:stretch>
          </p:blipFill>
          <p:spPr>
            <a:xfrm>
              <a:off x="2441694" y="3538540"/>
              <a:ext cx="1425389" cy="59167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6BCCB49-F314-59B6-F089-A76C39A8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493" t="43052" r="19040" b="32359"/>
            <a:stretch>
              <a:fillRect/>
            </a:stretch>
          </p:blipFill>
          <p:spPr>
            <a:xfrm>
              <a:off x="4508305" y="3372332"/>
              <a:ext cx="806824" cy="981635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8D0BEC31-5E87-A368-DE1F-3C73B69D0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72" t="62279" r="67947" b="21012"/>
            <a:stretch>
              <a:fillRect/>
            </a:stretch>
          </p:blipFill>
          <p:spPr>
            <a:xfrm>
              <a:off x="7697075" y="3448349"/>
              <a:ext cx="1251454" cy="667064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6027B73-D07B-2392-6458-DB9B25F9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463" t="61624" r="57076" b="17816"/>
            <a:stretch>
              <a:fillRect/>
            </a:stretch>
          </p:blipFill>
          <p:spPr>
            <a:xfrm>
              <a:off x="9545185" y="3431434"/>
              <a:ext cx="914292" cy="820805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3DC0BD0-3E8B-E9CF-33F7-C61993C2F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15" t="60465" r="43905" b="17796"/>
            <a:stretch>
              <a:fillRect/>
            </a:stretch>
          </p:blipFill>
          <p:spPr>
            <a:xfrm>
              <a:off x="947760" y="4377552"/>
              <a:ext cx="1089211" cy="867883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7759737-DC21-0D60-0B03-C0B9EC9E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919" t="66026" r="19997" b="20341"/>
            <a:stretch>
              <a:fillRect/>
            </a:stretch>
          </p:blipFill>
          <p:spPr>
            <a:xfrm>
              <a:off x="4405910" y="4525880"/>
              <a:ext cx="981634" cy="544286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0549F3D5-2D69-312D-6653-29B2AADC1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573" t="63550" r="4316" b="23243"/>
            <a:stretch>
              <a:fillRect/>
            </a:stretch>
          </p:blipFill>
          <p:spPr>
            <a:xfrm>
              <a:off x="6026713" y="4539430"/>
              <a:ext cx="1119864" cy="451173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0E01BA1D-119C-0384-D105-E914DC9DF909}"/>
                </a:ext>
              </a:extLst>
            </p:cNvPr>
            <p:cNvSpPr txBox="1"/>
            <p:nvPr/>
          </p:nvSpPr>
          <p:spPr>
            <a:xfrm>
              <a:off x="6080999" y="3505000"/>
              <a:ext cx="79587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600" b="1" dirty="0"/>
                <a:t>NB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084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23504-9171-4476-AC40-0921D4DD5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7ECA44-FEFA-98D3-9FA7-C36DC5FCF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012" y="868117"/>
            <a:ext cx="6017748" cy="288807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A56A068-DF4E-4F5B-B060-2D6BC4F1075C}"/>
              </a:ext>
            </a:extLst>
          </p:cNvPr>
          <p:cNvSpPr txBox="1">
            <a:spLocks/>
          </p:cNvSpPr>
          <p:nvPr/>
        </p:nvSpPr>
        <p:spPr>
          <a:xfrm>
            <a:off x="2285959" y="4261353"/>
            <a:ext cx="6405333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chemeClr val="bg1"/>
                </a:solidFill>
                <a:latin typeface="Barlow Condensed SemiBold" pitchFamily="2" charset="77"/>
              </a:rPr>
              <a:t>CONTACTEZ-NOUS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22AC8E3-8B16-6A23-9519-5013CD3DCEC9}"/>
              </a:ext>
            </a:extLst>
          </p:cNvPr>
          <p:cNvSpPr txBox="1">
            <a:spLocks/>
          </p:cNvSpPr>
          <p:nvPr/>
        </p:nvSpPr>
        <p:spPr>
          <a:xfrm>
            <a:off x="2285959" y="5270261"/>
            <a:ext cx="6405333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chemeClr val="bg1"/>
                </a:solidFill>
                <a:effectLst/>
                <a:latin typeface="HelveticaNeueLT Std Lt Cn" panose="020B0406020202030204" pitchFamily="34" charset="0"/>
                <a:hlinkClick r:id="rId3"/>
              </a:rPr>
              <a:t>contact@acteursdelafrenchcare.fr</a:t>
            </a:r>
            <a:endParaRPr lang="fr-FR" sz="2400" dirty="0">
              <a:solidFill>
                <a:schemeClr val="bg1"/>
              </a:solidFill>
              <a:latin typeface="HelveticaNeueLT Std Lt Cn" panose="020B0406020202030204" pitchFamily="34" charset="0"/>
            </a:endParaRPr>
          </a:p>
          <a:p>
            <a:pPr algn="ctr"/>
            <a:r>
              <a:rPr lang="fr-FR" sz="2400" dirty="0" err="1">
                <a:solidFill>
                  <a:schemeClr val="bg1"/>
                </a:solidFill>
                <a:effectLst/>
                <a:latin typeface="HelveticaNeueLT Std Lt Cn" panose="020B0406020202030204" pitchFamily="34" charset="0"/>
              </a:rPr>
              <a:t>www.acteursdelafrenchcare.fr</a:t>
            </a:r>
            <a:r>
              <a:rPr lang="fr-FR" sz="2400" dirty="0">
                <a:solidFill>
                  <a:schemeClr val="bg1"/>
                </a:solidFill>
                <a:effectLst/>
                <a:latin typeface="HelveticaNeueLT Std Lt Cn" panose="020B0406020202030204" pitchFamily="34" charset="0"/>
              </a:rPr>
              <a:t> 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5AE0CA-9240-669B-B21A-AC2A44725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575" y="5270261"/>
            <a:ext cx="719622" cy="7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69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BD79A1-EB49-3923-8713-1A70A67E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650F22-A977-07C4-E1B4-C9F8A81C4E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012" y="1845608"/>
            <a:ext cx="6017748" cy="28880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C2AC55-8454-BD2E-E575-594BFF08E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00000">
            <a:off x="7888231" y="-1822899"/>
            <a:ext cx="4113741" cy="41976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4CB6B7-021E-70F9-F246-5535CD0F6CD5}"/>
              </a:ext>
            </a:extLst>
          </p:cNvPr>
          <p:cNvSpPr txBox="1"/>
          <p:nvPr/>
        </p:nvSpPr>
        <p:spPr>
          <a:xfrm>
            <a:off x="8742091" y="275948"/>
            <a:ext cx="3259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Rejoignez </a:t>
            </a:r>
            <a:b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l’association au service  </a:t>
            </a:r>
            <a:b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des écosystèmes </a:t>
            </a:r>
            <a:b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20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de santé</a:t>
            </a:r>
          </a:p>
        </p:txBody>
      </p:sp>
    </p:spTree>
    <p:extLst>
      <p:ext uri="{BB962C8B-B14F-4D97-AF65-F5344CB8AC3E}">
        <p14:creationId xmlns:p14="http://schemas.microsoft.com/office/powerpoint/2010/main" val="3446635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26684-DC10-52B2-8EA7-9D556A63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BCCE108-93FA-FD6B-E81D-5ADD9CAF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994" y="1504546"/>
            <a:ext cx="617686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C97716-D14E-12B7-E737-A8576726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5621744" y="-54797"/>
            <a:ext cx="8156440" cy="83228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4116D7-DF23-4B88-C047-5FA78EC8C1D2}"/>
              </a:ext>
            </a:extLst>
          </p:cNvPr>
          <p:cNvSpPr txBox="1"/>
          <p:nvPr/>
        </p:nvSpPr>
        <p:spPr>
          <a:xfrm>
            <a:off x="6440082" y="4110098"/>
            <a:ext cx="6176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Rejoignez l’association </a:t>
            </a:r>
            <a:br>
              <a:rPr lang="fr-FR" sz="28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au service  </a:t>
            </a:r>
            <a:br>
              <a:rPr lang="fr-FR" sz="28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des écosystèmes de santé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4C941D-1B45-163F-A26B-EE5F7A4A9E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919" y="1670684"/>
            <a:ext cx="6156474" cy="29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4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32B4-AA62-AB8B-365A-6EE4C94B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A9553E-2589-42FC-E98A-8F1B62F2BF1C}"/>
              </a:ext>
            </a:extLst>
          </p:cNvPr>
          <p:cNvSpPr/>
          <p:nvPr/>
        </p:nvSpPr>
        <p:spPr>
          <a:xfrm>
            <a:off x="-11018" y="5696010"/>
            <a:ext cx="12203018" cy="1161990"/>
          </a:xfrm>
          <a:prstGeom prst="rect">
            <a:avLst/>
          </a:prstGeom>
          <a:solidFill>
            <a:srgbClr val="4DB79F">
              <a:alpha val="397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917A80F-01DE-6D85-D5ED-DB2729280D66}"/>
              </a:ext>
            </a:extLst>
          </p:cNvPr>
          <p:cNvSpPr txBox="1">
            <a:spLocks/>
          </p:cNvSpPr>
          <p:nvPr/>
        </p:nvSpPr>
        <p:spPr>
          <a:xfrm>
            <a:off x="134640" y="5917195"/>
            <a:ext cx="4614108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bg1"/>
                </a:solidFill>
                <a:latin typeface="Barlow Condensed SemiBold" pitchFamily="2" charset="77"/>
              </a:rPr>
              <a:t>LES PARTENAIRES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A4B90E-DB46-8C19-B1FC-7111B8251C34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82825D1-3904-DF40-8472-C31076065E97}"/>
              </a:ext>
            </a:extLst>
          </p:cNvPr>
          <p:cNvSpPr txBox="1">
            <a:spLocks/>
          </p:cNvSpPr>
          <p:nvPr/>
        </p:nvSpPr>
        <p:spPr>
          <a:xfrm>
            <a:off x="435448" y="304201"/>
            <a:ext cx="4614108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bg1"/>
                </a:solidFill>
                <a:latin typeface="Barlow Condensed SemiBold" pitchFamily="2" charset="77"/>
              </a:rPr>
              <a:t>LES MEMBRES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6BCCE7-1A98-0658-0953-19479E59A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63" y="238005"/>
            <a:ext cx="1677031" cy="8048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22511B-9DCA-D3D6-952C-C4F27DCD1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525" y="5831966"/>
            <a:ext cx="1677031" cy="804850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94C1A2D9-4F0F-9DB5-CDF3-334F3F346041}"/>
              </a:ext>
            </a:extLst>
          </p:cNvPr>
          <p:cNvGrpSpPr/>
          <p:nvPr/>
        </p:nvGrpSpPr>
        <p:grpSpPr>
          <a:xfrm>
            <a:off x="5383923" y="5705273"/>
            <a:ext cx="6359013" cy="939398"/>
            <a:chOff x="5383923" y="5705273"/>
            <a:chExt cx="6359013" cy="9393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C383475-4370-BA1F-2DDE-CF0A64F9A867}"/>
                </a:ext>
              </a:extLst>
            </p:cNvPr>
            <p:cNvGrpSpPr/>
            <p:nvPr/>
          </p:nvGrpSpPr>
          <p:grpSpPr>
            <a:xfrm>
              <a:off x="5383923" y="5705273"/>
              <a:ext cx="6098352" cy="939398"/>
              <a:chOff x="9859669" y="9932568"/>
              <a:chExt cx="4064917" cy="583351"/>
            </a:xfrm>
          </p:grpSpPr>
          <p:pic>
            <p:nvPicPr>
              <p:cNvPr id="20" name="Image 19" descr="Une image contenant texte, capture d’écran, Police, logiciel&#10;&#10;Description générée automatiquement">
                <a:extLst>
                  <a:ext uri="{FF2B5EF4-FFF2-40B4-BE49-F238E27FC236}">
                    <a16:creationId xmlns:a16="http://schemas.microsoft.com/office/drawing/2014/main" id="{6778493A-08CB-C441-5397-4EF9C8318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48" t="75141" r="26830" b="13125"/>
              <a:stretch/>
            </p:blipFill>
            <p:spPr>
              <a:xfrm>
                <a:off x="9859669" y="9932568"/>
                <a:ext cx="2739061" cy="583350"/>
              </a:xfrm>
              <a:prstGeom prst="rect">
                <a:avLst/>
              </a:prstGeom>
            </p:spPr>
          </p:pic>
          <p:pic>
            <p:nvPicPr>
              <p:cNvPr id="21" name="Image 20" descr="Une image contenant texte, capture d’écran, Police, logiciel&#10;&#10;Description générée automatiquement">
                <a:extLst>
                  <a:ext uri="{FF2B5EF4-FFF2-40B4-BE49-F238E27FC236}">
                    <a16:creationId xmlns:a16="http://schemas.microsoft.com/office/drawing/2014/main" id="{91D84118-7931-6428-C8A6-2A9A5D264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17" t="74693" b="13574"/>
              <a:stretch/>
            </p:blipFill>
            <p:spPr>
              <a:xfrm>
                <a:off x="12591242" y="9932569"/>
                <a:ext cx="1333344" cy="583350"/>
              </a:xfrm>
              <a:prstGeom prst="rect">
                <a:avLst/>
              </a:prstGeom>
            </p:spPr>
          </p:pic>
        </p:grpSp>
        <p:pic>
          <p:nvPicPr>
            <p:cNvPr id="22" name="Image 21" descr="Une image contenant texte, Police, jaune, logo&#10;&#10;Le contenu généré par l’IA peut être incorrect.">
              <a:extLst>
                <a:ext uri="{FF2B5EF4-FFF2-40B4-BE49-F238E27FC236}">
                  <a16:creationId xmlns:a16="http://schemas.microsoft.com/office/drawing/2014/main" id="{163CE684-CEBC-18E9-47D1-AAD9E42E5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0375" y="6127715"/>
              <a:ext cx="958959" cy="273086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0D5ADC9-A9BF-AAC5-4402-F5809D2A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3698" y="6053450"/>
              <a:ext cx="779238" cy="398851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3502E06-0476-9631-D4DC-E6EDFFCE4123}"/>
              </a:ext>
            </a:extLst>
          </p:cNvPr>
          <p:cNvGrpSpPr/>
          <p:nvPr/>
        </p:nvGrpSpPr>
        <p:grpSpPr>
          <a:xfrm>
            <a:off x="597562" y="1497566"/>
            <a:ext cx="10219140" cy="3747869"/>
            <a:chOff x="597562" y="1497566"/>
            <a:chExt cx="10219140" cy="374786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BF20EA-05E5-7319-F614-F31357A80223}"/>
                </a:ext>
              </a:extLst>
            </p:cNvPr>
            <p:cNvSpPr/>
            <p:nvPr/>
          </p:nvSpPr>
          <p:spPr>
            <a:xfrm>
              <a:off x="762000" y="3951514"/>
              <a:ext cx="1679694" cy="5442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270AE91-6977-27EF-2CCA-9D6096E6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9" t="20484" r="73340" b="70232"/>
            <a:stretch>
              <a:fillRect/>
            </a:stretch>
          </p:blipFill>
          <p:spPr>
            <a:xfrm>
              <a:off x="957943" y="1556813"/>
              <a:ext cx="1068847" cy="799535"/>
            </a:xfrm>
            <a:prstGeom prst="rect">
              <a:avLst/>
            </a:prstGeom>
          </p:spPr>
        </p:pic>
        <p:pic>
          <p:nvPicPr>
            <p:cNvPr id="14" name="Image 13" descr="Une image contenant Police, Graphique, graphisme, texte&#10;&#10;Description générée automatiquement">
              <a:extLst>
                <a:ext uri="{FF2B5EF4-FFF2-40B4-BE49-F238E27FC236}">
                  <a16:creationId xmlns:a16="http://schemas.microsoft.com/office/drawing/2014/main" id="{ACA0D1F6-55C0-A12E-9A74-32D0BDB9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87" y="4593609"/>
              <a:ext cx="1251454" cy="34281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55D4D8F-D425-EBCB-0E86-F782FF069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3" t="59016" r="19352" b="34048"/>
            <a:stretch>
              <a:fillRect/>
            </a:stretch>
          </p:blipFill>
          <p:spPr>
            <a:xfrm>
              <a:off x="9426293" y="4476259"/>
              <a:ext cx="1295994" cy="55997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DA716-CABB-E9D4-738A-82226B42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6523" y="4439559"/>
              <a:ext cx="1263249" cy="671336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66A1931-706A-DE9A-ACEC-4631C505B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7" t="32648" r="42352" b="60913"/>
            <a:stretch>
              <a:fillRect/>
            </a:stretch>
          </p:blipFill>
          <p:spPr>
            <a:xfrm>
              <a:off x="597562" y="2647450"/>
              <a:ext cx="1604788" cy="55442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64F9516-77C4-A164-F828-E19FDDB7F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5" t="22673" r="43545" b="70820"/>
            <a:stretch>
              <a:fillRect/>
            </a:stretch>
          </p:blipFill>
          <p:spPr>
            <a:xfrm>
              <a:off x="4043968" y="1740373"/>
              <a:ext cx="1915886" cy="56034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13FB098-F021-C6F9-F1CB-109207EC6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1438" t="17563" r="72155" b="72072"/>
            <a:stretch>
              <a:fillRect/>
            </a:stretch>
          </p:blipFill>
          <p:spPr>
            <a:xfrm>
              <a:off x="2115798" y="1726600"/>
              <a:ext cx="1621776" cy="54428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503E98C-91B3-CA2E-2C28-9286B3AF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55" t="20484" b="69439"/>
            <a:stretch>
              <a:fillRect/>
            </a:stretch>
          </p:blipFill>
          <p:spPr>
            <a:xfrm>
              <a:off x="6123232" y="1497566"/>
              <a:ext cx="1679694" cy="867883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0B6154B-43BC-FD69-D3B0-422470FB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2" t="32825" r="70557" b="61519"/>
            <a:stretch>
              <a:fillRect/>
            </a:stretch>
          </p:blipFill>
          <p:spPr>
            <a:xfrm>
              <a:off x="7891934" y="1745554"/>
              <a:ext cx="1251455" cy="48719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C0EA3EA-9FEB-8E36-BA6C-2E3454DC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7" t="31498" r="57122" b="59752"/>
            <a:stretch>
              <a:fillRect/>
            </a:stretch>
          </p:blipFill>
          <p:spPr>
            <a:xfrm>
              <a:off x="9232397" y="1655150"/>
              <a:ext cx="1584305" cy="753545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8C41A0-912C-4F4E-B83F-07FA805C9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35" t="24869" r="18187" b="57012"/>
            <a:stretch>
              <a:fillRect/>
            </a:stretch>
          </p:blipFill>
          <p:spPr>
            <a:xfrm>
              <a:off x="2441694" y="2577422"/>
              <a:ext cx="1089053" cy="72337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A0EDD56-0FE6-5B1D-CE11-584693F5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378" t="23568" r="5040" b="60001"/>
            <a:stretch>
              <a:fillRect/>
            </a:stretch>
          </p:blipFill>
          <p:spPr>
            <a:xfrm>
              <a:off x="4300980" y="2618081"/>
              <a:ext cx="1251455" cy="656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6543819-9724-D3B8-F4F0-C3B236B09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85" t="40000" r="85495" b="38262"/>
            <a:stretch>
              <a:fillRect/>
            </a:stretch>
          </p:blipFill>
          <p:spPr>
            <a:xfrm>
              <a:off x="6123232" y="2492871"/>
              <a:ext cx="1147549" cy="867883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35E73A7-3BB1-479E-C6FC-9A4019AE7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2777" t="33492" r="43446" b="59630"/>
            <a:stretch>
              <a:fillRect/>
            </a:stretch>
          </p:blipFill>
          <p:spPr>
            <a:xfrm>
              <a:off x="7767029" y="2806827"/>
              <a:ext cx="1276143" cy="338467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F10DD17-8B0B-5402-6BCE-0C9B49A3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70" t="42473" r="71431" b="43683"/>
            <a:stretch>
              <a:fillRect/>
            </a:stretch>
          </p:blipFill>
          <p:spPr>
            <a:xfrm>
              <a:off x="9358046" y="2675471"/>
              <a:ext cx="1458656" cy="55270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684BE144-9AEE-B83C-47B7-B844BAB6B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92" t="42134" r="57742" b="42537"/>
            <a:stretch>
              <a:fillRect/>
            </a:stretch>
          </p:blipFill>
          <p:spPr>
            <a:xfrm>
              <a:off x="851233" y="3573088"/>
              <a:ext cx="1336127" cy="579123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7FECEE3-02C9-C690-25C2-78E1AB52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196" t="42378" r="30613" b="42802"/>
            <a:stretch>
              <a:fillRect/>
            </a:stretch>
          </p:blipFill>
          <p:spPr>
            <a:xfrm>
              <a:off x="2441694" y="3538540"/>
              <a:ext cx="1425389" cy="59167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6BCCB49-F314-59B6-F089-A76C39A89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493" t="43052" r="19040" b="32359"/>
            <a:stretch>
              <a:fillRect/>
            </a:stretch>
          </p:blipFill>
          <p:spPr>
            <a:xfrm>
              <a:off x="4508305" y="3372332"/>
              <a:ext cx="806824" cy="981635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8D0BEC31-5E87-A368-DE1F-3C73B69D0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72" t="62279" r="67947" b="21012"/>
            <a:stretch>
              <a:fillRect/>
            </a:stretch>
          </p:blipFill>
          <p:spPr>
            <a:xfrm>
              <a:off x="7697075" y="3448349"/>
              <a:ext cx="1251454" cy="667064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6027B73-D07B-2392-6458-DB9B25F9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463" t="61624" r="57076" b="17816"/>
            <a:stretch>
              <a:fillRect/>
            </a:stretch>
          </p:blipFill>
          <p:spPr>
            <a:xfrm>
              <a:off x="9545185" y="3431434"/>
              <a:ext cx="914292" cy="820805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3DC0BD0-3E8B-E9CF-33F7-C61993C2F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15" t="60465" r="43905" b="17796"/>
            <a:stretch>
              <a:fillRect/>
            </a:stretch>
          </p:blipFill>
          <p:spPr>
            <a:xfrm>
              <a:off x="947760" y="4377552"/>
              <a:ext cx="1089211" cy="867883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7759737-DC21-0D60-0B03-C0B9EC9E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919" t="66026" r="19997" b="20341"/>
            <a:stretch>
              <a:fillRect/>
            </a:stretch>
          </p:blipFill>
          <p:spPr>
            <a:xfrm>
              <a:off x="4405910" y="4525880"/>
              <a:ext cx="981634" cy="544286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0549F3D5-2D69-312D-6653-29B2AADC1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573" t="63550" r="4316" b="23243"/>
            <a:stretch>
              <a:fillRect/>
            </a:stretch>
          </p:blipFill>
          <p:spPr>
            <a:xfrm>
              <a:off x="6026713" y="4539430"/>
              <a:ext cx="1119864" cy="451173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0E01BA1D-119C-0384-D105-E914DC9DF909}"/>
                </a:ext>
              </a:extLst>
            </p:cNvPr>
            <p:cNvSpPr txBox="1"/>
            <p:nvPr/>
          </p:nvSpPr>
          <p:spPr>
            <a:xfrm>
              <a:off x="6080999" y="3505000"/>
              <a:ext cx="79587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600" b="1" dirty="0"/>
                <a:t>NB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>
            <a:alpha val="451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55D70B-C91A-8ABF-827C-EC41BB112C0F}"/>
              </a:ext>
            </a:extLst>
          </p:cNvPr>
          <p:cNvSpPr txBox="1">
            <a:spLocks/>
          </p:cNvSpPr>
          <p:nvPr/>
        </p:nvSpPr>
        <p:spPr>
          <a:xfrm>
            <a:off x="2799338" y="762793"/>
            <a:ext cx="6405333" cy="7196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  <a:latin typeface="Barlow Condensed SemiBold" pitchFamily="2" charset="77"/>
              </a:rPr>
              <a:t>5 BONNES RAISONS DE NOUS REJOINDRE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D7155FB-1630-7E4F-90EE-0C3272BF76E2}"/>
              </a:ext>
            </a:extLst>
          </p:cNvPr>
          <p:cNvCxnSpPr>
            <a:cxnSpLocks/>
          </p:cNvCxnSpPr>
          <p:nvPr/>
        </p:nvCxnSpPr>
        <p:spPr>
          <a:xfrm flipV="1">
            <a:off x="4184078" y="2625766"/>
            <a:ext cx="779047" cy="293597"/>
          </a:xfrm>
          <a:prstGeom prst="line">
            <a:avLst/>
          </a:prstGeom>
          <a:ln w="19050">
            <a:solidFill>
              <a:srgbClr val="4DB79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52C86381-E063-464C-9084-C0D1F9ADEF68}"/>
              </a:ext>
            </a:extLst>
          </p:cNvPr>
          <p:cNvSpPr txBox="1"/>
          <p:nvPr/>
        </p:nvSpPr>
        <p:spPr>
          <a:xfrm>
            <a:off x="7528552" y="2835214"/>
            <a:ext cx="402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ON GAGNE EN NOTORIÉTÉ </a:t>
            </a:r>
            <a:b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</a:br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ET EN IMAGE DE MARQUE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BA09C7C-E781-7043-BFA4-CDF62854BDF1}"/>
              </a:ext>
            </a:extLst>
          </p:cNvPr>
          <p:cNvGrpSpPr/>
          <p:nvPr/>
        </p:nvGrpSpPr>
        <p:grpSpPr>
          <a:xfrm>
            <a:off x="245387" y="1965003"/>
            <a:ext cx="3938691" cy="2330780"/>
            <a:chOff x="490925" y="1514888"/>
            <a:chExt cx="3938691" cy="2330780"/>
          </a:xfrm>
          <a:solidFill>
            <a:schemeClr val="bg1"/>
          </a:solidFill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DFF31D8-B364-D94A-8361-033A2ED74975}"/>
                </a:ext>
              </a:extLst>
            </p:cNvPr>
            <p:cNvSpPr txBox="1"/>
            <p:nvPr/>
          </p:nvSpPr>
          <p:spPr>
            <a:xfrm>
              <a:off x="490925" y="2337563"/>
              <a:ext cx="393869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425F6C"/>
                  </a:solidFill>
                  <a:latin typeface="Barlow Condensed SemiBold" pitchFamily="2" charset="77"/>
                </a:rPr>
                <a:t>JE PARTICIPE ACTIVEMENT </a:t>
              </a:r>
            </a:p>
            <a:p>
              <a:pPr algn="ctr"/>
              <a:r>
                <a:rPr lang="fr-FR" b="1" dirty="0">
                  <a:solidFill>
                    <a:srgbClr val="425F6C"/>
                  </a:solidFill>
                  <a:latin typeface="Barlow Condensed SemiBold" pitchFamily="2" charset="77"/>
                </a:rPr>
                <a:t>À UNE FIERTÉ TRICOLORE </a:t>
              </a:r>
            </a:p>
            <a:p>
              <a:pPr algn="ctr"/>
              <a:r>
                <a:rPr lang="fr-FR" sz="1400" b="1" dirty="0">
                  <a:solidFill>
                    <a:srgbClr val="425F6C"/>
                  </a:solidFill>
                  <a:latin typeface="HelveticaNeueLT Std Med Cn" panose="020B0406020202030204" pitchFamily="34" charset="0"/>
                </a:rPr>
                <a:t>Faire rayonner les acteurs français de la santé. Être membre d'un réseau d'acteurs engagés pour améliorer la santé et préparer les futurs talents.</a:t>
              </a:r>
            </a:p>
          </p:txBody>
        </p:sp>
        <p:pic>
          <p:nvPicPr>
            <p:cNvPr id="30" name="Graphique 29" descr="Connexions avec un remplissage uni">
              <a:extLst>
                <a:ext uri="{FF2B5EF4-FFF2-40B4-BE49-F238E27FC236}">
                  <a16:creationId xmlns:a16="http://schemas.microsoft.com/office/drawing/2014/main" id="{AAC17C7C-443B-C740-8B0D-A6BC5962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819" y="1514888"/>
              <a:ext cx="914400" cy="914400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C761D5B-7F9F-8842-9F08-E701F52126F8}"/>
              </a:ext>
            </a:extLst>
          </p:cNvPr>
          <p:cNvGrpSpPr/>
          <p:nvPr/>
        </p:nvGrpSpPr>
        <p:grpSpPr>
          <a:xfrm>
            <a:off x="3904182" y="5149053"/>
            <a:ext cx="4421202" cy="1404361"/>
            <a:chOff x="155941" y="4421483"/>
            <a:chExt cx="4026189" cy="1404361"/>
          </a:xfrm>
        </p:grpSpPr>
        <p:pic>
          <p:nvPicPr>
            <p:cNvPr id="43" name="Graphique 42" descr="Cigogne avec un remplissage uni">
              <a:extLst>
                <a:ext uri="{FF2B5EF4-FFF2-40B4-BE49-F238E27FC236}">
                  <a16:creationId xmlns:a16="http://schemas.microsoft.com/office/drawing/2014/main" id="{476C2766-D84E-C644-81C8-9B816CA5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3252" y="4421483"/>
              <a:ext cx="691563" cy="691563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6695160-B4AC-E046-9AED-69E49E773F3B}"/>
                </a:ext>
              </a:extLst>
            </p:cNvPr>
            <p:cNvSpPr txBox="1"/>
            <p:nvPr/>
          </p:nvSpPr>
          <p:spPr>
            <a:xfrm>
              <a:off x="155941" y="5117958"/>
              <a:ext cx="4026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425F6C"/>
                  </a:solidFill>
                  <a:latin typeface="Barlow Condensed SemiBold" pitchFamily="2" charset="77"/>
                </a:rPr>
                <a:t>JE CO-CONSTRUIS EN ÉTANT CONTRIBUTEUR</a:t>
              </a:r>
            </a:p>
            <a:p>
              <a:pPr algn="ctr"/>
              <a:r>
                <a:rPr lang="fr-FR" sz="2000" b="1" dirty="0">
                  <a:solidFill>
                    <a:srgbClr val="425F6C"/>
                  </a:solidFill>
                  <a:latin typeface="Barlow Condensed SemiBold" pitchFamily="2" charset="77"/>
                </a:rPr>
                <a:t>D’UN THINK TANK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96AE89E-A8C0-AE42-A46A-D73A57554F1F}"/>
              </a:ext>
            </a:extLst>
          </p:cNvPr>
          <p:cNvGrpSpPr/>
          <p:nvPr/>
        </p:nvGrpSpPr>
        <p:grpSpPr>
          <a:xfrm>
            <a:off x="367429" y="4405335"/>
            <a:ext cx="4256181" cy="1832461"/>
            <a:chOff x="367429" y="3912271"/>
            <a:chExt cx="4256181" cy="1832461"/>
          </a:xfrm>
        </p:grpSpPr>
        <p:pic>
          <p:nvPicPr>
            <p:cNvPr id="41" name="Graphique 40" descr="Croissance de l'activité avec un remplissage uni">
              <a:extLst>
                <a:ext uri="{FF2B5EF4-FFF2-40B4-BE49-F238E27FC236}">
                  <a16:creationId xmlns:a16="http://schemas.microsoft.com/office/drawing/2014/main" id="{FB12E8C3-D8FE-144C-B3C0-8968E15C9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19933" y="3912271"/>
              <a:ext cx="914400" cy="9144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FA0CD37-AA8B-0640-AD0F-2FF74DE5E8A4}"/>
                </a:ext>
              </a:extLst>
            </p:cNvPr>
            <p:cNvSpPr txBox="1"/>
            <p:nvPr/>
          </p:nvSpPr>
          <p:spPr>
            <a:xfrm>
              <a:off x="367429" y="4729069"/>
              <a:ext cx="42561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425F6C"/>
                  </a:solidFill>
                  <a:latin typeface="Barlow Condensed SemiBold" pitchFamily="2" charset="77"/>
                </a:rPr>
                <a:t> JE SUIS ACCOMPAGNÉ·E POUR DÉVELOPPER </a:t>
              </a:r>
            </a:p>
            <a:p>
              <a:pPr algn="ctr"/>
              <a:r>
                <a:rPr lang="fr-FR" sz="2000" b="1" dirty="0">
                  <a:solidFill>
                    <a:srgbClr val="425F6C"/>
                  </a:solidFill>
                  <a:latin typeface="Barlow Condensed SemiBold" pitchFamily="2" charset="77"/>
                </a:rPr>
                <a:t>MON RÉSEAU ET MON ACTIVITÉ</a:t>
              </a:r>
            </a:p>
            <a:p>
              <a:pPr algn="ctr"/>
              <a:endParaRPr lang="fr-FR" sz="2000" b="1" dirty="0">
                <a:solidFill>
                  <a:srgbClr val="425F6C"/>
                </a:solidFill>
                <a:latin typeface="Barlow Condensed SemiBold" pitchFamily="2" charset="77"/>
              </a:endParaRP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6B481187-EB45-D44D-A446-B33C21C36ED4}"/>
              </a:ext>
            </a:extLst>
          </p:cNvPr>
          <p:cNvSpPr txBox="1"/>
          <p:nvPr/>
        </p:nvSpPr>
        <p:spPr>
          <a:xfrm>
            <a:off x="8043894" y="5266341"/>
            <a:ext cx="402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JE M’ENGAGE À JOUER COLLECTIF</a:t>
            </a:r>
          </a:p>
        </p:txBody>
      </p:sp>
      <p:pic>
        <p:nvPicPr>
          <p:cNvPr id="54" name="Graphique 53" descr="Nœud de corde avec un remplissage uni">
            <a:extLst>
              <a:ext uri="{FF2B5EF4-FFF2-40B4-BE49-F238E27FC236}">
                <a16:creationId xmlns:a16="http://schemas.microsoft.com/office/drawing/2014/main" id="{870B57E3-047D-6142-B011-257E4B1B4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41647" y="1967574"/>
            <a:ext cx="914400" cy="914400"/>
          </a:xfrm>
          <a:prstGeom prst="rect">
            <a:avLst/>
          </a:prstGeom>
        </p:spPr>
      </p:pic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78B90AA2-71DB-2842-BBFD-04D1F04A297D}"/>
              </a:ext>
            </a:extLst>
          </p:cNvPr>
          <p:cNvCxnSpPr>
            <a:cxnSpLocks/>
          </p:cNvCxnSpPr>
          <p:nvPr/>
        </p:nvCxnSpPr>
        <p:spPr>
          <a:xfrm flipV="1">
            <a:off x="3687892" y="2787678"/>
            <a:ext cx="1661874" cy="2298849"/>
          </a:xfrm>
          <a:prstGeom prst="line">
            <a:avLst/>
          </a:prstGeom>
          <a:ln w="19050">
            <a:solidFill>
              <a:srgbClr val="4DB79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D429E002-4796-814E-8349-8AC74EB4F575}"/>
              </a:ext>
            </a:extLst>
          </p:cNvPr>
          <p:cNvCxnSpPr>
            <a:cxnSpLocks/>
          </p:cNvCxnSpPr>
          <p:nvPr/>
        </p:nvCxnSpPr>
        <p:spPr>
          <a:xfrm>
            <a:off x="6002005" y="2787678"/>
            <a:ext cx="0" cy="2298849"/>
          </a:xfrm>
          <a:prstGeom prst="line">
            <a:avLst/>
          </a:prstGeom>
          <a:ln w="19050">
            <a:solidFill>
              <a:srgbClr val="4DB79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3AC63C0-8852-5748-B5DE-301566486CB5}"/>
              </a:ext>
            </a:extLst>
          </p:cNvPr>
          <p:cNvCxnSpPr>
            <a:cxnSpLocks/>
          </p:cNvCxnSpPr>
          <p:nvPr/>
        </p:nvCxnSpPr>
        <p:spPr>
          <a:xfrm>
            <a:off x="7273159" y="2711669"/>
            <a:ext cx="927573" cy="471827"/>
          </a:xfrm>
          <a:prstGeom prst="line">
            <a:avLst/>
          </a:prstGeom>
          <a:ln w="19050">
            <a:solidFill>
              <a:srgbClr val="4DB79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1747E94E-5267-E245-B4EB-9ADA1C52B286}"/>
              </a:ext>
            </a:extLst>
          </p:cNvPr>
          <p:cNvCxnSpPr>
            <a:cxnSpLocks/>
          </p:cNvCxnSpPr>
          <p:nvPr/>
        </p:nvCxnSpPr>
        <p:spPr>
          <a:xfrm>
            <a:off x="6589986" y="2787678"/>
            <a:ext cx="1683938" cy="2454821"/>
          </a:xfrm>
          <a:prstGeom prst="line">
            <a:avLst/>
          </a:prstGeom>
          <a:ln w="19050">
            <a:solidFill>
              <a:srgbClr val="4DB79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C605FB2-D900-4C98-56AB-4E0ADDE02B9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003" y="1437446"/>
            <a:ext cx="2748280" cy="1318969"/>
          </a:xfrm>
          <a:prstGeom prst="rect">
            <a:avLst/>
          </a:prstGeom>
        </p:spPr>
      </p:pic>
      <p:pic>
        <p:nvPicPr>
          <p:cNvPr id="13" name="Graphique 12" descr="Ballon de rugby avec un remplissage uni">
            <a:extLst>
              <a:ext uri="{FF2B5EF4-FFF2-40B4-BE49-F238E27FC236}">
                <a16:creationId xmlns:a16="http://schemas.microsoft.com/office/drawing/2014/main" id="{0FA9D09F-1555-623C-DBB7-D9D9B08784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476838" y="4489762"/>
            <a:ext cx="914400" cy="91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0E05385-15FF-C04A-A2CC-DFFA0090582A}"/>
              </a:ext>
            </a:extLst>
          </p:cNvPr>
          <p:cNvSpPr txBox="1"/>
          <p:nvPr/>
        </p:nvSpPr>
        <p:spPr>
          <a:xfrm>
            <a:off x="1549894" y="2237050"/>
            <a:ext cx="4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1</a:t>
            </a:r>
            <a:endParaRPr lang="fr-FR" sz="3600" b="1" dirty="0">
              <a:latin typeface="Barlow Condensed ExtraBold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118095B-1096-E5C3-D942-9C4E9661838E}"/>
              </a:ext>
            </a:extLst>
          </p:cNvPr>
          <p:cNvSpPr txBox="1"/>
          <p:nvPr/>
        </p:nvSpPr>
        <p:spPr>
          <a:xfrm>
            <a:off x="1631464" y="4673404"/>
            <a:ext cx="4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2</a:t>
            </a:r>
            <a:endParaRPr lang="fr-FR" sz="3600" b="1" dirty="0">
              <a:latin typeface="Barlow Condensed ExtraBold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4D367E-097E-D943-FF11-10E672451DAF}"/>
              </a:ext>
            </a:extLst>
          </p:cNvPr>
          <p:cNvSpPr txBox="1"/>
          <p:nvPr/>
        </p:nvSpPr>
        <p:spPr>
          <a:xfrm>
            <a:off x="5475382" y="5319735"/>
            <a:ext cx="4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3</a:t>
            </a:r>
            <a:endParaRPr lang="fr-FR" sz="3600" b="1" dirty="0">
              <a:latin typeface="Barlow Condensed ExtraBold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D2FA585-D0B7-0E77-7D89-DA341E753E52}"/>
              </a:ext>
            </a:extLst>
          </p:cNvPr>
          <p:cNvSpPr txBox="1"/>
          <p:nvPr/>
        </p:nvSpPr>
        <p:spPr>
          <a:xfrm>
            <a:off x="9191590" y="4757831"/>
            <a:ext cx="4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4</a:t>
            </a:r>
            <a:endParaRPr lang="fr-FR" sz="3600" b="1" dirty="0">
              <a:latin typeface="Barlow Condensed ExtraBold" pitchFamily="2" charset="77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D2C82C-59C2-20B2-8893-9D6220F01E19}"/>
              </a:ext>
            </a:extLst>
          </p:cNvPr>
          <p:cNvSpPr txBox="1"/>
          <p:nvPr/>
        </p:nvSpPr>
        <p:spPr>
          <a:xfrm>
            <a:off x="9251683" y="2302600"/>
            <a:ext cx="40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Barlow Condensed ExtraBold" pitchFamily="2" charset="77"/>
              </a:rPr>
              <a:t>5</a:t>
            </a:r>
            <a:endParaRPr lang="fr-FR" sz="3600" b="1" dirty="0">
              <a:latin typeface="Barlow Condensed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396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8286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81B55433-C8A6-83FD-8321-EC23E304F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695687" y="-51203"/>
            <a:ext cx="10432340" cy="1158273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DF664DE-850E-59B9-93BF-1579F180011C}"/>
              </a:ext>
            </a:extLst>
          </p:cNvPr>
          <p:cNvSpPr txBox="1">
            <a:spLocks/>
          </p:cNvSpPr>
          <p:nvPr/>
        </p:nvSpPr>
        <p:spPr>
          <a:xfrm>
            <a:off x="3699086" y="454598"/>
            <a:ext cx="4614108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EF4A6B"/>
                </a:solidFill>
                <a:latin typeface="Barlow Condensed SemiBold" pitchFamily="2" charset="77"/>
              </a:rPr>
              <a:t>NOS MISSIONS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BCBBAF-7E12-1936-85D7-1E53005D49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603" y="388402"/>
            <a:ext cx="1677031" cy="80485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B5BD624-CC85-3E52-8922-21A93C74FDDF}"/>
              </a:ext>
            </a:extLst>
          </p:cNvPr>
          <p:cNvSpPr txBox="1"/>
          <p:nvPr/>
        </p:nvSpPr>
        <p:spPr>
          <a:xfrm>
            <a:off x="962073" y="2202281"/>
            <a:ext cx="273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Favoriser les échanges </a:t>
            </a:r>
            <a:b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</a:b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pour faciliter les partenariats </a:t>
            </a:r>
            <a:b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la croissance 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A09C94E-8220-6B5F-41E1-7C2DED430F32}"/>
              </a:ext>
            </a:extLst>
          </p:cNvPr>
          <p:cNvSpPr txBox="1"/>
          <p:nvPr/>
        </p:nvSpPr>
        <p:spPr>
          <a:xfrm>
            <a:off x="962073" y="5705874"/>
            <a:ext cx="2891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Promouvoir la Santé </a:t>
            </a:r>
            <a:b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</a:b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dans une optique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d'attractivité des talents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4E96DD-F532-ED24-47DB-7B4854B35BD7}"/>
              </a:ext>
            </a:extLst>
          </p:cNvPr>
          <p:cNvSpPr txBox="1"/>
          <p:nvPr/>
        </p:nvSpPr>
        <p:spPr>
          <a:xfrm>
            <a:off x="8645686" y="2334972"/>
            <a:ext cx="274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Participer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à l’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émergence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de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champions français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BDFBFD-A66D-6285-705D-A82E8B8DEAC6}"/>
              </a:ext>
            </a:extLst>
          </p:cNvPr>
          <p:cNvSpPr txBox="1"/>
          <p:nvPr/>
        </p:nvSpPr>
        <p:spPr>
          <a:xfrm>
            <a:off x="8459346" y="4083015"/>
            <a:ext cx="2800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Déployer des hubs territoriaux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en France pour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promouvoir l’excellence française en santé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créer des synergies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FB47885-726F-397C-48C3-1CBC52E8819D}"/>
              </a:ext>
            </a:extLst>
          </p:cNvPr>
          <p:cNvSpPr txBox="1"/>
          <p:nvPr/>
        </p:nvSpPr>
        <p:spPr>
          <a:xfrm>
            <a:off x="4425898" y="5853738"/>
            <a:ext cx="346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Développer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la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collaboration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entre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startups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et grands groupes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3827B80-5E7D-818A-1852-C6B42050A6B6}"/>
              </a:ext>
            </a:extLst>
          </p:cNvPr>
          <p:cNvSpPr txBox="1"/>
          <p:nvPr/>
        </p:nvSpPr>
        <p:spPr>
          <a:xfrm>
            <a:off x="4695716" y="4293544"/>
            <a:ext cx="300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Contribuer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à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identifier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b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des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financements innovants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49065A-C372-BFB5-1954-973D74A94D21}"/>
              </a:ext>
            </a:extLst>
          </p:cNvPr>
          <p:cNvSpPr/>
          <p:nvPr/>
        </p:nvSpPr>
        <p:spPr>
          <a:xfrm>
            <a:off x="4767886" y="2287798"/>
            <a:ext cx="280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Renforcer la connaissance économique de la filière 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en France</a:t>
            </a:r>
          </a:p>
        </p:txBody>
      </p:sp>
      <p:pic>
        <p:nvPicPr>
          <p:cNvPr id="36" name="Graphique 35" descr="Trophée avec un remplissage uni">
            <a:extLst>
              <a:ext uri="{FF2B5EF4-FFF2-40B4-BE49-F238E27FC236}">
                <a16:creationId xmlns:a16="http://schemas.microsoft.com/office/drawing/2014/main" id="{5B1FB7E4-A48A-5315-4362-4868ACC22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2430" y="1415921"/>
            <a:ext cx="876357" cy="876357"/>
          </a:xfrm>
          <a:prstGeom prst="rect">
            <a:avLst/>
          </a:prstGeom>
        </p:spPr>
      </p:pic>
      <p:pic>
        <p:nvPicPr>
          <p:cNvPr id="37" name="Graphique 36" descr="Poignée de main avec un remplissage uni">
            <a:extLst>
              <a:ext uri="{FF2B5EF4-FFF2-40B4-BE49-F238E27FC236}">
                <a16:creationId xmlns:a16="http://schemas.microsoft.com/office/drawing/2014/main" id="{5AF3EAA6-B2EB-6501-EC09-77B551B1C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5003853"/>
            <a:ext cx="914400" cy="914400"/>
          </a:xfrm>
          <a:prstGeom prst="rect">
            <a:avLst/>
          </a:prstGeom>
        </p:spPr>
      </p:pic>
      <p:pic>
        <p:nvPicPr>
          <p:cNvPr id="38" name="Graphique 37" descr="Aspiration avec un remplissage uni">
            <a:extLst>
              <a:ext uri="{FF2B5EF4-FFF2-40B4-BE49-F238E27FC236}">
                <a16:creationId xmlns:a16="http://schemas.microsoft.com/office/drawing/2014/main" id="{9E6E1014-5C0F-446D-1236-80B41D82F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73378" y="4803832"/>
            <a:ext cx="914400" cy="914400"/>
          </a:xfrm>
          <a:prstGeom prst="rect">
            <a:avLst/>
          </a:prstGeom>
        </p:spPr>
      </p:pic>
      <p:pic>
        <p:nvPicPr>
          <p:cNvPr id="40" name="Graphique 39" descr="Pièces avec un remplissage uni">
            <a:extLst>
              <a:ext uri="{FF2B5EF4-FFF2-40B4-BE49-F238E27FC236}">
                <a16:creationId xmlns:a16="http://schemas.microsoft.com/office/drawing/2014/main" id="{B194BF0F-D039-C2E9-D13E-6447F42DB2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38800" y="1369911"/>
            <a:ext cx="914400" cy="914400"/>
          </a:xfrm>
          <a:prstGeom prst="rect">
            <a:avLst/>
          </a:prstGeom>
        </p:spPr>
      </p:pic>
      <p:pic>
        <p:nvPicPr>
          <p:cNvPr id="14" name="Graphique 13" descr="Cercles avec flèches avec un remplissage uni">
            <a:extLst>
              <a:ext uri="{FF2B5EF4-FFF2-40B4-BE49-F238E27FC236}">
                <a16:creationId xmlns:a16="http://schemas.microsoft.com/office/drawing/2014/main" id="{D541EAD8-7653-290D-CF5C-794E100520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13213" y="1310356"/>
            <a:ext cx="914400" cy="9144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A71428D-5454-264D-0247-2DBEC7765B80}"/>
              </a:ext>
            </a:extLst>
          </p:cNvPr>
          <p:cNvSpPr txBox="1"/>
          <p:nvPr/>
        </p:nvSpPr>
        <p:spPr>
          <a:xfrm>
            <a:off x="1116637" y="4084674"/>
            <a:ext cx="273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Participer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à la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définition</a:t>
            </a: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</a:t>
            </a:r>
            <a:b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sz="1600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et à </a:t>
            </a:r>
            <a:r>
              <a:rPr lang="fr-FR" sz="1600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l’étude de la filière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DD544E7-70B5-4655-370B-DC67144139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1035" y="3400448"/>
            <a:ext cx="792165" cy="79216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F2C0CFB-7838-8726-9194-C3ABE3709C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6653" y="3378150"/>
            <a:ext cx="542134" cy="55076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7DA5E6F-7279-721A-AAF7-A7139298F0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9332" y="3251057"/>
            <a:ext cx="796816" cy="7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2"/>
    </mc:Choice>
    <mc:Fallback xmlns="">
      <p:transition spd="slow" advTm="1865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33F1E39-6A7B-3D42-4A25-75F271D1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303440" y="3362282"/>
            <a:ext cx="617686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C4E71F-9655-71FB-271B-F746593F4F65}"/>
              </a:ext>
            </a:extLst>
          </p:cNvPr>
          <p:cNvSpPr/>
          <p:nvPr/>
        </p:nvSpPr>
        <p:spPr>
          <a:xfrm>
            <a:off x="-11018" y="0"/>
            <a:ext cx="12203018" cy="1156138"/>
          </a:xfrm>
          <a:prstGeom prst="rect">
            <a:avLst/>
          </a:prstGeom>
          <a:solidFill>
            <a:srgbClr val="4DB7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4CFB6E-6F93-5BC8-B88D-5FABDA0A6A8B}"/>
              </a:ext>
            </a:extLst>
          </p:cNvPr>
          <p:cNvSpPr txBox="1"/>
          <p:nvPr/>
        </p:nvSpPr>
        <p:spPr>
          <a:xfrm>
            <a:off x="1169065" y="1571535"/>
            <a:ext cx="100980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425F6C"/>
                </a:solidFill>
                <a:latin typeface="HelveticaNeueLT Std Med Cn" panose="020B0406020202030204" pitchFamily="34" charset="0"/>
              </a:rPr>
              <a:t>Être adhérent de l’association                   , c’est :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&gt; Faire partie des acteurs de la santé les plus engagés en faveur du décloisonnement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&gt; Avoir un accès réservé à un espace d’échange inédit </a:t>
            </a:r>
            <a:b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</a:br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   entre acteurs publics et privés de la santé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 pour :</a:t>
            </a:r>
          </a:p>
          <a:p>
            <a:pPr marL="1257300" lvl="2" indent="-342900">
              <a:buClr>
                <a:srgbClr val="4DB79F"/>
              </a:buClr>
              <a:buSzPct val="117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Valoriser la filière et alimenter les grandes réflexions</a:t>
            </a:r>
          </a:p>
          <a:p>
            <a:pPr marL="1257300" lvl="2" indent="-342900">
              <a:buClr>
                <a:srgbClr val="4DB79F"/>
              </a:buClr>
              <a:buSzPct val="117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Porter ses enjeux sectoriels </a:t>
            </a:r>
          </a:p>
          <a:p>
            <a:pPr marL="1257300" lvl="2" indent="-342900">
              <a:buClr>
                <a:srgbClr val="4DB79F"/>
              </a:buClr>
              <a:buSzPct val="117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Travailler, de manière collaborative, à l’élaboration de contenus, </a:t>
            </a:r>
            <a:b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</a:b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études et évènements</a:t>
            </a:r>
          </a:p>
          <a:p>
            <a:pPr marL="1257300" lvl="2" indent="-342900">
              <a:buClr>
                <a:srgbClr val="4DB79F"/>
              </a:buClr>
              <a:buSzPct val="117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Faire grandir le réseau des leaders de la santé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&gt; Participer à des évènements, débats et réflexions 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tout au long de l’année.</a:t>
            </a:r>
          </a:p>
          <a:p>
            <a:pPr lvl="1"/>
            <a:endParaRPr lang="fr-FR" dirty="0">
              <a:solidFill>
                <a:srgbClr val="425F6C"/>
              </a:solidFill>
              <a:latin typeface="HelveticaNeueLT Std Lt Cn" panose="020B0406020202030204" pitchFamily="34" charset="0"/>
            </a:endParaRPr>
          </a:p>
          <a:p>
            <a:pPr lvl="1"/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&gt; Agir au service d’un écosystème riche</a:t>
            </a:r>
            <a:r>
              <a:rPr lang="fr-FR" dirty="0">
                <a:solidFill>
                  <a:srgbClr val="425F6C"/>
                </a:solidFill>
                <a:latin typeface="HelveticaNeueLT Std Lt Cn" panose="020B0406020202030204" pitchFamily="34" charset="0"/>
              </a:rPr>
              <a:t>, amené à se transformer </a:t>
            </a:r>
          </a:p>
          <a:p>
            <a:pPr lvl="1"/>
            <a:r>
              <a:rPr lang="fr-FR" b="1" dirty="0">
                <a:solidFill>
                  <a:srgbClr val="EF4A6B"/>
                </a:solidFill>
                <a:latin typeface="HelveticaNeueLT Std Med Cn" panose="020B0406020202030204" pitchFamily="34" charset="0"/>
              </a:rPr>
              <a:t>   pour répondre aux défis de demain, et devenir acteur du changement.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D07A0D9-D30C-5A6C-5AFF-93A852DD5F26}"/>
              </a:ext>
            </a:extLst>
          </p:cNvPr>
          <p:cNvSpPr txBox="1">
            <a:spLocks/>
          </p:cNvSpPr>
          <p:nvPr/>
        </p:nvSpPr>
        <p:spPr>
          <a:xfrm>
            <a:off x="351095" y="372031"/>
            <a:ext cx="10077478" cy="719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EDEDED"/>
                </a:solidFill>
                <a:latin typeface="Barlow Condensed SemiBold" pitchFamily="2" charset="77"/>
              </a:rPr>
              <a:t>ENSEMBLE, DÉCLOISONNONS ET FAISONS GRANDIR LA FILIÈRE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7098C0-5533-6950-BB21-FA9E0817D5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691" y="197607"/>
            <a:ext cx="1677031" cy="8048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71F087-19C3-7F50-ABB0-3B12532F6B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589" y="1330562"/>
            <a:ext cx="1396171" cy="6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0"/>
    </mc:Choice>
    <mc:Fallback xmlns="">
      <p:transition spd="slow" advTm="236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8B061-CA93-FF80-6132-0E1BDDFF52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B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D26D451-4506-D1C2-18C7-7A35A67E12F3}"/>
              </a:ext>
            </a:extLst>
          </p:cNvPr>
          <p:cNvSpPr txBox="1">
            <a:spLocks/>
          </p:cNvSpPr>
          <p:nvPr/>
        </p:nvSpPr>
        <p:spPr>
          <a:xfrm>
            <a:off x="2154679" y="762794"/>
            <a:ext cx="6405333" cy="7196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chemeClr val="bg1"/>
                </a:solidFill>
                <a:latin typeface="Barlow Condensed SemiBold" pitchFamily="2" charset="77"/>
              </a:rPr>
              <a:t>LA COMPOSITION DU BUREAU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B40851-74A6-D146-6E16-F60690E98B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30" y="677564"/>
            <a:ext cx="1677031" cy="80485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522CDA-5175-EAEB-B6DA-18EF506A5D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066" y="3285640"/>
            <a:ext cx="2994679" cy="357236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D602B2-13A8-126C-91D6-690CC988EC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196" y="3004460"/>
            <a:ext cx="3888059" cy="385354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A20C1BA-4A17-39D2-ABCA-50B87730C917}"/>
              </a:ext>
            </a:extLst>
          </p:cNvPr>
          <p:cNvSpPr txBox="1"/>
          <p:nvPr/>
        </p:nvSpPr>
        <p:spPr>
          <a:xfrm>
            <a:off x="711123" y="1793929"/>
            <a:ext cx="2546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Pr Antoine TESNIÈRE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Président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Directeur PariSanté Campus 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2BF8EA0-4FA4-821E-0934-1E272702D776}"/>
              </a:ext>
            </a:extLst>
          </p:cNvPr>
          <p:cNvSpPr txBox="1"/>
          <p:nvPr/>
        </p:nvSpPr>
        <p:spPr>
          <a:xfrm>
            <a:off x="9255761" y="1810530"/>
            <a:ext cx="2071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Nabila BELHOUACHI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Trésorière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EFE11B3-F7C2-CB1D-0C94-7D790C0BFF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817" y="3190461"/>
            <a:ext cx="3667539" cy="366753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0B0C4F-FCB2-2D4B-A627-10BA425096EA}"/>
              </a:ext>
            </a:extLst>
          </p:cNvPr>
          <p:cNvSpPr/>
          <p:nvPr/>
        </p:nvSpPr>
        <p:spPr>
          <a:xfrm>
            <a:off x="4354222" y="1787320"/>
            <a:ext cx="32527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425F6C"/>
                </a:solidFill>
                <a:latin typeface="Barlow Condensed SemiBold" pitchFamily="2" charset="77"/>
              </a:rPr>
              <a:t>Carole PUIG-CHEVRIER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Secrétaire</a:t>
            </a:r>
            <a:b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Directrice déléguée aux opérations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HelveticaNeueLT Std Lt Cn" panose="020B0406020202030204" pitchFamily="34" charset="0"/>
              </a:rPr>
              <a:t>Groupe ELSAN</a:t>
            </a:r>
            <a:endParaRPr lang="fr-FR" sz="2000" dirty="0">
              <a:solidFill>
                <a:schemeClr val="bg1"/>
              </a:solidFill>
              <a:latin typeface="HelveticaNeueLT Std Lt Cn" panose="020B0406020202030204" pitchFamily="34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2390312-DCBC-FC85-366A-933CFCF48C34}"/>
              </a:ext>
            </a:extLst>
          </p:cNvPr>
          <p:cNvCxnSpPr>
            <a:cxnSpLocks/>
          </p:cNvCxnSpPr>
          <p:nvPr/>
        </p:nvCxnSpPr>
        <p:spPr>
          <a:xfrm>
            <a:off x="3563607" y="1861949"/>
            <a:ext cx="0" cy="2298849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18A4CD1-41EE-937B-9327-B951204F8D96}"/>
              </a:ext>
            </a:extLst>
          </p:cNvPr>
          <p:cNvCxnSpPr>
            <a:cxnSpLocks/>
          </p:cNvCxnSpPr>
          <p:nvPr/>
        </p:nvCxnSpPr>
        <p:spPr>
          <a:xfrm>
            <a:off x="8680965" y="1861949"/>
            <a:ext cx="0" cy="2298849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05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B79F">
            <a:alpha val="4547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C87089E-57C6-C641-803A-66C11162CA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645" y="2433167"/>
            <a:ext cx="6018640" cy="30995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21B391-DB37-B9D2-328C-6B52FEE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5029" y="2433167"/>
            <a:ext cx="1958626" cy="3099538"/>
          </a:xfrm>
          <a:prstGeom prst="rect">
            <a:avLst/>
          </a:prstGeom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87534FC8-FCBF-B234-0F4F-7CC44E31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667" y="1107604"/>
            <a:ext cx="5990149" cy="1325563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NOUS VALORISONS LES ACTEURS DE LA SANTÉ </a:t>
            </a:r>
            <a:b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</a:br>
            <a:r>
              <a:rPr lang="fr-FR" sz="2800" b="1" dirty="0">
                <a:solidFill>
                  <a:srgbClr val="4DB79F"/>
                </a:solidFill>
                <a:latin typeface="Barlow Condensed SemiBold" pitchFamily="2" charset="77"/>
              </a:rPr>
              <a:t>ET PORTONS LEURS ENJEUX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BDD835E-8BB0-FE8B-C452-53CC4D0150C9}"/>
              </a:ext>
            </a:extLst>
          </p:cNvPr>
          <p:cNvGrpSpPr/>
          <p:nvPr/>
        </p:nvGrpSpPr>
        <p:grpSpPr>
          <a:xfrm>
            <a:off x="982628" y="895943"/>
            <a:ext cx="2448911" cy="5221078"/>
            <a:chOff x="1502979" y="801350"/>
            <a:chExt cx="2448911" cy="5221078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6B63681-F5B1-27A8-1F8D-D1D08974DBCD}"/>
                </a:ext>
              </a:extLst>
            </p:cNvPr>
            <p:cNvSpPr/>
            <p:nvPr/>
          </p:nvSpPr>
          <p:spPr>
            <a:xfrm>
              <a:off x="1502979" y="801350"/>
              <a:ext cx="2448911" cy="52210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F9FB1BC-9E56-9472-46DA-38AB2F9FF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1667" y="1625907"/>
              <a:ext cx="2371534" cy="3417075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D4D7599-D5A4-2B79-7A13-9D05E4AB1D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816" y="0"/>
            <a:ext cx="2748280" cy="13189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C61E74-B4A1-5350-9516-EF08366B5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05" y="895943"/>
            <a:ext cx="2676359" cy="5339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678163-8CF5-D258-A5EE-7995DEAF68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75519" y="5011168"/>
            <a:ext cx="695151" cy="77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6791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BB3ACE7344E4AAC1DF41F7837DB25" ma:contentTypeVersion="13" ma:contentTypeDescription="Create a new document." ma:contentTypeScope="" ma:versionID="067c03a5a2e1ee78bf456bd65d09d514">
  <xsd:schema xmlns:xsd="http://www.w3.org/2001/XMLSchema" xmlns:xs="http://www.w3.org/2001/XMLSchema" xmlns:p="http://schemas.microsoft.com/office/2006/metadata/properties" xmlns:ns3="30018438-74c5-48ab-a69f-7f9a84a230d1" xmlns:ns4="2beae604-0f6e-4dc9-b867-b675a058f34d" targetNamespace="http://schemas.microsoft.com/office/2006/metadata/properties" ma:root="true" ma:fieldsID="ec63a28df741acb7adc4c37fdb2eeb24" ns3:_="" ns4:_="">
    <xsd:import namespace="30018438-74c5-48ab-a69f-7f9a84a230d1"/>
    <xsd:import namespace="2beae604-0f6e-4dc9-b867-b675a058f3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18438-74c5-48ab-a69f-7f9a84a230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ae604-0f6e-4dc9-b867-b675a058f3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beae604-0f6e-4dc9-b867-b675a058f34d" xsi:nil="true"/>
  </documentManagement>
</p:properties>
</file>

<file path=customXml/itemProps1.xml><?xml version="1.0" encoding="utf-8"?>
<ds:datastoreItem xmlns:ds="http://schemas.openxmlformats.org/officeDocument/2006/customXml" ds:itemID="{5D9649F6-04C6-4459-A9D2-C2C70BD94B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018438-74c5-48ab-a69f-7f9a84a230d1"/>
    <ds:schemaRef ds:uri="2beae604-0f6e-4dc9-b867-b675a058f3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4006D8-B298-43DC-A384-9A547414C7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B98AE1-20EE-4865-B45D-D86FE231BA44}">
  <ds:schemaRefs>
    <ds:schemaRef ds:uri="http://www.w3.org/XML/1998/namespace"/>
    <ds:schemaRef ds:uri="http://schemas.openxmlformats.org/package/2006/metadata/core-properties"/>
    <ds:schemaRef ds:uri="http://purl.org/dc/dcmitype/"/>
    <ds:schemaRef ds:uri="2beae604-0f6e-4dc9-b867-b675a058f34d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30018438-74c5-48ab-a69f-7f9a84a230d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14745</TotalTime>
  <Words>2612</Words>
  <Application>Microsoft Office PowerPoint</Application>
  <PresentationFormat>Grand écran</PresentationFormat>
  <Paragraphs>403</Paragraphs>
  <Slides>33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Barlow Condensed ExtraBold</vt:lpstr>
      <vt:lpstr>Barlow Condensed SemiBold</vt:lpstr>
      <vt:lpstr>Calibri</vt:lpstr>
      <vt:lpstr>Calibri Light</vt:lpstr>
      <vt:lpstr>Helvetica</vt:lpstr>
      <vt:lpstr>HelveticaNeueLT Std Lt Cn</vt:lpstr>
      <vt:lpstr>HelveticaNeueLT Std Med Cn</vt:lpstr>
      <vt:lpstr>IBM Plex Sans Condensed</vt:lpstr>
      <vt:lpstr>Knockout HTF48-Featherweight</vt:lpstr>
      <vt:lpstr>Thème Office</vt:lpstr>
      <vt:lpstr>Présentation PowerPoint</vt:lpstr>
      <vt:lpstr>L’association qui fédère  les acteurs de la santé  les plus engagés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NOUS VALORISONS LES ACTEURS DE LA SANTÉ  ET PORTONS LEURS ENJEUX</vt:lpstr>
      <vt:lpstr>NOUS ANIMONS UN ESPACE D’ÉCHANGE UNIQUE  ENTRE ACTEURS PUBLICS ET PRIVÉS DE LA SANTÉ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Jordan Paolini</dc:creator>
  <cp:lastModifiedBy>Jordan Paolini</cp:lastModifiedBy>
  <cp:revision>230</cp:revision>
  <dcterms:created xsi:type="dcterms:W3CDTF">2022-07-18T13:38:55Z</dcterms:created>
  <dcterms:modified xsi:type="dcterms:W3CDTF">2025-12-03T14:06:13Z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0x010100A58BB3ACE7344E4AAC1DF41F7837DB25</vt:lpwstr>
  </property>
</Properties>
</file>